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33CCFF"/>
    <a:srgbClr val="FF00FF"/>
    <a:srgbClr val="FBFB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4236F-D7FD-4A94-86CE-3CE368F07F47}" type="doc">
      <dgm:prSet loTypeId="urn:microsoft.com/office/officeart/2005/8/layout/default#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2DD4FC-1D9B-411A-B1ED-85971A523F98}">
      <dgm:prSet phldrT="[Текст]" custT="1"/>
      <dgm:spPr/>
      <dgm:t>
        <a:bodyPr/>
        <a:lstStyle/>
        <a:p>
          <a:r>
            <a:rPr lang="ru-RU" sz="2800" dirty="0">
              <a:latin typeface="Bookman Old Style" pitchFamily="18" charset="0"/>
            </a:rPr>
            <a:t>1.Посильная трудовая деятельность дома: убрать игрушки , протереть </a:t>
          </a:r>
          <a:r>
            <a:rPr lang="ru-RU" sz="2800" dirty="0" smtClean="0">
              <a:latin typeface="Bookman Old Style" pitchFamily="18" charset="0"/>
            </a:rPr>
            <a:t>пыль.</a:t>
          </a:r>
          <a:endParaRPr lang="ru-RU" sz="2800" dirty="0">
            <a:latin typeface="Bookman Old Style" pitchFamily="18" charset="0"/>
          </a:endParaRPr>
        </a:p>
      </dgm:t>
    </dgm:pt>
    <dgm:pt modelId="{F9EAF765-DB12-4B53-84FD-8E7D5ACB897A}" type="parTrans" cxnId="{66149935-489E-44B5-8298-8A5012953A07}">
      <dgm:prSet/>
      <dgm:spPr/>
      <dgm:t>
        <a:bodyPr/>
        <a:lstStyle/>
        <a:p>
          <a:endParaRPr lang="ru-RU"/>
        </a:p>
      </dgm:t>
    </dgm:pt>
    <dgm:pt modelId="{27FEA84C-F24D-45C0-86CB-AF24BE52B023}" type="sibTrans" cxnId="{66149935-489E-44B5-8298-8A5012953A07}">
      <dgm:prSet/>
      <dgm:spPr/>
      <dgm:t>
        <a:bodyPr/>
        <a:lstStyle/>
        <a:p>
          <a:endParaRPr lang="ru-RU"/>
        </a:p>
      </dgm:t>
    </dgm:pt>
    <dgm:pt modelId="{F779A774-1DCC-4E0F-9EC8-3438AE8A7B36}">
      <dgm:prSet phldrT="[Текст]" custT="1"/>
      <dgm:spPr/>
      <dgm:t>
        <a:bodyPr/>
        <a:lstStyle/>
        <a:p>
          <a:r>
            <a:rPr lang="ru-RU" sz="2800" dirty="0">
              <a:latin typeface="Bookman Old Style" pitchFamily="18" charset="0"/>
            </a:rPr>
            <a:t>2. </a:t>
          </a:r>
          <a:r>
            <a:rPr lang="ru-RU" sz="2800" dirty="0" smtClean="0">
              <a:latin typeface="Bookman Old Style" pitchFamily="18" charset="0"/>
            </a:rPr>
            <a:t>Совместный труд с мамой.</a:t>
          </a:r>
          <a:endParaRPr lang="ru-RU" sz="2800" dirty="0">
            <a:latin typeface="Bookman Old Style" pitchFamily="18" charset="0"/>
          </a:endParaRPr>
        </a:p>
      </dgm:t>
    </dgm:pt>
    <dgm:pt modelId="{23D3210E-04F7-40A9-B99A-03A7E248F7A2}" type="parTrans" cxnId="{08A67EC5-5834-460E-99F9-8773EC073CDB}">
      <dgm:prSet/>
      <dgm:spPr/>
      <dgm:t>
        <a:bodyPr/>
        <a:lstStyle/>
        <a:p>
          <a:endParaRPr lang="ru-RU"/>
        </a:p>
      </dgm:t>
    </dgm:pt>
    <dgm:pt modelId="{08ACFA20-B1BA-4E20-9553-CC55FB706F8D}" type="sibTrans" cxnId="{08A67EC5-5834-460E-99F9-8773EC073CDB}">
      <dgm:prSet/>
      <dgm:spPr/>
      <dgm:t>
        <a:bodyPr/>
        <a:lstStyle/>
        <a:p>
          <a:endParaRPr lang="ru-RU"/>
        </a:p>
      </dgm:t>
    </dgm:pt>
    <dgm:pt modelId="{07B1D07B-B780-484D-9391-7DC38D04D077}" type="pres">
      <dgm:prSet presAssocID="{1DA4236F-D7FD-4A94-86CE-3CE368F07F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EB031-578A-46C5-80F7-F9816FEB5330}" type="pres">
      <dgm:prSet presAssocID="{012DD4FC-1D9B-411A-B1ED-85971A523F98}" presName="node" presStyleLbl="node1" presStyleIdx="0" presStyleCnt="2" custLinFactNeighborX="17410" custLinFactNeighborY="-15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C2603-6D47-4EAE-8950-ACE99A9B83CE}" type="pres">
      <dgm:prSet presAssocID="{27FEA84C-F24D-45C0-86CB-AF24BE52B023}" presName="sibTrans" presStyleCnt="0"/>
      <dgm:spPr/>
    </dgm:pt>
    <dgm:pt modelId="{4785D5F3-762D-492D-96D7-7E1EC4415DFA}" type="pres">
      <dgm:prSet presAssocID="{F779A774-1DCC-4E0F-9EC8-3438AE8A7B36}" presName="node" presStyleLbl="node1" presStyleIdx="1" presStyleCnt="2" custLinFactNeighborX="-33452" custLinFactNeighborY="-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486B2-297A-4F92-B743-C1B65348543C}" type="presOf" srcId="{012DD4FC-1D9B-411A-B1ED-85971A523F98}" destId="{FE5EB031-578A-46C5-80F7-F9816FEB5330}" srcOrd="0" destOrd="0" presId="urn:microsoft.com/office/officeart/2005/8/layout/default#1"/>
    <dgm:cxn modelId="{66149935-489E-44B5-8298-8A5012953A07}" srcId="{1DA4236F-D7FD-4A94-86CE-3CE368F07F47}" destId="{012DD4FC-1D9B-411A-B1ED-85971A523F98}" srcOrd="0" destOrd="0" parTransId="{F9EAF765-DB12-4B53-84FD-8E7D5ACB897A}" sibTransId="{27FEA84C-F24D-45C0-86CB-AF24BE52B023}"/>
    <dgm:cxn modelId="{CED40FE7-CC46-46DF-9E93-7C50171E1B22}" type="presOf" srcId="{F779A774-1DCC-4E0F-9EC8-3438AE8A7B36}" destId="{4785D5F3-762D-492D-96D7-7E1EC4415DFA}" srcOrd="0" destOrd="0" presId="urn:microsoft.com/office/officeart/2005/8/layout/default#1"/>
    <dgm:cxn modelId="{08A67EC5-5834-460E-99F9-8773EC073CDB}" srcId="{1DA4236F-D7FD-4A94-86CE-3CE368F07F47}" destId="{F779A774-1DCC-4E0F-9EC8-3438AE8A7B36}" srcOrd="1" destOrd="0" parTransId="{23D3210E-04F7-40A9-B99A-03A7E248F7A2}" sibTransId="{08ACFA20-B1BA-4E20-9553-CC55FB706F8D}"/>
    <dgm:cxn modelId="{3D91D90C-E972-4BAF-BAE0-C218B6D529CE}" type="presOf" srcId="{1DA4236F-D7FD-4A94-86CE-3CE368F07F47}" destId="{07B1D07B-B780-484D-9391-7DC38D04D077}" srcOrd="0" destOrd="0" presId="urn:microsoft.com/office/officeart/2005/8/layout/default#1"/>
    <dgm:cxn modelId="{3B1A592E-C498-4D56-8CE8-DB7B5CA202B4}" type="presParOf" srcId="{07B1D07B-B780-484D-9391-7DC38D04D077}" destId="{FE5EB031-578A-46C5-80F7-F9816FEB5330}" srcOrd="0" destOrd="0" presId="urn:microsoft.com/office/officeart/2005/8/layout/default#1"/>
    <dgm:cxn modelId="{ACF6DE21-1BE0-45CC-9836-B8BCD4ED99AB}" type="presParOf" srcId="{07B1D07B-B780-484D-9391-7DC38D04D077}" destId="{3DDC2603-6D47-4EAE-8950-ACE99A9B83CE}" srcOrd="1" destOrd="0" presId="urn:microsoft.com/office/officeart/2005/8/layout/default#1"/>
    <dgm:cxn modelId="{0234F5A9-C9F9-4BF8-8CDC-B811E973AA60}" type="presParOf" srcId="{07B1D07B-B780-484D-9391-7DC38D04D077}" destId="{4785D5F3-762D-492D-96D7-7E1EC4415DFA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EB031-578A-46C5-80F7-F9816FEB5330}">
      <dsp:nvSpPr>
        <dsp:cNvPr id="0" name=""/>
        <dsp:cNvSpPr/>
      </dsp:nvSpPr>
      <dsp:spPr>
        <a:xfrm>
          <a:off x="2100247" y="0"/>
          <a:ext cx="3792258" cy="227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Bookman Old Style" pitchFamily="18" charset="0"/>
            </a:rPr>
            <a:t>1.Посильная трудовая деятельность дома: убрать игрушки , протереть </a:t>
          </a:r>
          <a:r>
            <a:rPr lang="ru-RU" sz="2800" kern="1200" dirty="0" smtClean="0">
              <a:latin typeface="Bookman Old Style" pitchFamily="18" charset="0"/>
            </a:rPr>
            <a:t>пыль.</a:t>
          </a:r>
          <a:endParaRPr lang="ru-RU" sz="2800" kern="1200" dirty="0">
            <a:latin typeface="Bookman Old Style" pitchFamily="18" charset="0"/>
          </a:endParaRPr>
        </a:p>
      </dsp:txBody>
      <dsp:txXfrm>
        <a:off x="2100247" y="0"/>
        <a:ext cx="3792258" cy="2275355"/>
      </dsp:txXfrm>
    </dsp:sp>
    <dsp:sp modelId="{4785D5F3-762D-492D-96D7-7E1EC4415DFA}">
      <dsp:nvSpPr>
        <dsp:cNvPr id="0" name=""/>
        <dsp:cNvSpPr/>
      </dsp:nvSpPr>
      <dsp:spPr>
        <a:xfrm>
          <a:off x="171429" y="2576529"/>
          <a:ext cx="3792258" cy="227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Bookman Old Style" pitchFamily="18" charset="0"/>
            </a:rPr>
            <a:t>2. </a:t>
          </a:r>
          <a:r>
            <a:rPr lang="ru-RU" sz="2800" kern="1200" dirty="0" smtClean="0">
              <a:latin typeface="Bookman Old Style" pitchFamily="18" charset="0"/>
            </a:rPr>
            <a:t>Совместный труд с мамой.</a:t>
          </a:r>
          <a:endParaRPr lang="ru-RU" sz="2800" kern="1200" dirty="0">
            <a:latin typeface="Bookman Old Style" pitchFamily="18" charset="0"/>
          </a:endParaRPr>
        </a:p>
      </dsp:txBody>
      <dsp:txXfrm>
        <a:off x="171429" y="2576529"/>
        <a:ext cx="3792258" cy="2275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7153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sz="4000" b="1" smtClean="0">
                <a:solidFill>
                  <a:srgbClr val="FFFF00"/>
                </a:solidFill>
                <a:latin typeface="Bookman Old Style" pitchFamily="18" charset="0"/>
              </a:rPr>
              <a:t>«</a:t>
            </a:r>
            <a:r>
              <a:rPr lang="ru-RU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Мамочка любимая»</a:t>
            </a:r>
            <a:endPara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ко дню матери в младшей группе.</a:t>
            </a:r>
          </a:p>
          <a:p>
            <a:pPr marR="0" algn="ctr"/>
            <a:endPara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0363" y="2143116"/>
            <a:ext cx="1752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Подготовили</a:t>
            </a:r>
            <a:r>
              <a:rPr lang="ru-RU" sz="2000" dirty="0" smtClean="0">
                <a:solidFill>
                  <a:srgbClr val="FFFF00"/>
                </a:solidFill>
              </a:rPr>
              <a:t>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666336"/>
            <a:ext cx="5601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Костюнина Ольга Игоревна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Шляпникова Екатерина</a:t>
            </a:r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 Андреевна              </a:t>
            </a:r>
          </a:p>
          <a:p>
            <a:endParaRPr lang="ru-RU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 г. Бор, 2019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500298" y="214290"/>
            <a:ext cx="6310787" cy="785818"/>
            <a:chOff x="1258" y="1081"/>
            <a:chExt cx="3173" cy="320"/>
          </a:xfrm>
          <a:solidFill>
            <a:srgbClr val="92D050"/>
          </a:solidFill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508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0000"/>
                  </a:solidFill>
                  <a:latin typeface="Bookman Old Style" pitchFamily="18" charset="0"/>
                </a:rPr>
                <a:t>Музыкальная деятельность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85720" y="3000372"/>
            <a:ext cx="6286544" cy="714380"/>
            <a:chOff x="1258" y="1348"/>
            <a:chExt cx="3123" cy="320"/>
          </a:xfrm>
          <a:solidFill>
            <a:srgbClr val="FF0000"/>
          </a:solidFill>
        </p:grpSpPr>
        <p:sp>
          <p:nvSpPr>
            <p:cNvPr id="8" name="Oval 57"/>
            <p:cNvSpPr>
              <a:spLocks noChangeArrowheads="1"/>
            </p:cNvSpPr>
            <p:nvPr/>
          </p:nvSpPr>
          <p:spPr bwMode="gray">
            <a:xfrm>
              <a:off x="1258" y="1358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AutoShape 58"/>
            <p:cNvSpPr>
              <a:spLocks noChangeArrowheads="1"/>
            </p:cNvSpPr>
            <p:nvPr/>
          </p:nvSpPr>
          <p:spPr bwMode="gray">
            <a:xfrm>
              <a:off x="1458" y="1348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Худ. творческая деятельность</a:t>
              </a:r>
            </a:p>
          </p:txBody>
        </p:sp>
      </p:grpSp>
      <p:sp>
        <p:nvSpPr>
          <p:cNvPr id="13" name="Блок-схема: решение 12"/>
          <p:cNvSpPr/>
          <p:nvPr/>
        </p:nvSpPr>
        <p:spPr>
          <a:xfrm>
            <a:off x="1643042" y="3786190"/>
            <a:ext cx="4643470" cy="2857496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488" y="4362071"/>
            <a:ext cx="26432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картинки из пластилина на плоскости.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подарка маме(открытка)</a:t>
            </a:r>
            <a:endParaRPr kumimoji="0" lang="ru-RU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:\4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285860"/>
            <a:ext cx="1206500" cy="1292225"/>
          </a:xfrm>
          <a:prstGeom prst="rect">
            <a:avLst/>
          </a:prstGeom>
          <a:noFill/>
        </p:spPr>
      </p:pic>
      <p:sp>
        <p:nvSpPr>
          <p:cNvPr id="12" name="Блок-схема: узел 11"/>
          <p:cNvSpPr/>
          <p:nvPr/>
        </p:nvSpPr>
        <p:spPr>
          <a:xfrm>
            <a:off x="4286248" y="1071546"/>
            <a:ext cx="2786082" cy="157163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1.Разучива-ние песен и стихов: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О маме.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E:\надя\картинкиНовая папка\r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286500" y="4143375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1785918" y="142852"/>
            <a:ext cx="6715172" cy="785818"/>
            <a:chOff x="1258" y="1081"/>
            <a:chExt cx="3156" cy="320"/>
          </a:xfrm>
          <a:solidFill>
            <a:srgbClr val="FF0000"/>
          </a:solidFill>
        </p:grpSpPr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Взаимодействие с родителями</a:t>
              </a:r>
            </a:p>
          </p:txBody>
        </p:sp>
      </p:grp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42844" y="2528873"/>
            <a:ext cx="5786455" cy="432912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.Опрос: «Знаете ли вы вашего ребенка?»,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Рекомендации по проведению выходного дня: «Выходные в семье»,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3.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Сотворчество детей и родителей в оформлении 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плаката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«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С Днем Мамы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" name="Picture 2" descr="C:\Users\admin\Desktop\МАРИНА\IMG_4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736"/>
            <a:ext cx="285752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142852"/>
            <a:ext cx="6572296" cy="1083688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1008"/>
              </a:avLst>
            </a:prstTxWarp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Итоги 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42944" y="1428736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Развлечение: «Мамочка любимая». А это-хорошее настроение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детей, воспитателей и родителей!</a:t>
            </a:r>
          </a:p>
        </p:txBody>
      </p:sp>
      <p:pic>
        <p:nvPicPr>
          <p:cNvPr id="9" name="Picture 6" descr="10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1024" y="3714752"/>
            <a:ext cx="714380" cy="266364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665" y="2636912"/>
            <a:ext cx="5832648" cy="3507854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215238" cy="228601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+mn-lt"/>
                <a:cs typeface="Times New Roman"/>
              </a:rPr>
              <a:t>!</a:t>
            </a:r>
            <a:endParaRPr lang="ru-RU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+mn-lt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420888"/>
            <a:ext cx="5832648" cy="3967715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10387" y="285728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764704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Короткосрочный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проект: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«Мамочка любимая»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Воспитатели: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Костюнина Ольга Игоревна,</a:t>
            </a:r>
          </a:p>
          <a:p>
            <a:pPr eaLnBrk="0" hangingPunct="0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Шляпникова Екатерина Андреевна.</a:t>
            </a:r>
          </a:p>
          <a:p>
            <a:pPr eaLnBrk="0" hangingPunct="0"/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младшей группы, воспитатели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родители.</a:t>
            </a:r>
          </a:p>
          <a:p>
            <a:pPr eaLnBrk="0" hangingPunct="0"/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: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государственного праздника «День матери» в работе с детьми дошкольного возраста. В настоящее время семья переживает не лучшее время, поэтому необходимо  воспитывать у ребенка любовь к родному дому, семье, маме, с первых лет жизни. Малыш должен понимать, что все хорошее начинается с родного дома и матери – хранительницы очага.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E:\Photoshop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10387" y="-214338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867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1150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11150" eaLnBrk="0" hangingPunct="0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Углублять знания детей о культуре и традициях семейных взаимоотношений. Воспитывать любовь и уважение к матери, её труду, умение ценить её заботу о близких.</a:t>
            </a:r>
          </a:p>
          <a:p>
            <a:pPr indent="311150" eaLnBrk="0" hangingPunct="0"/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1150" eaLnBrk="0" hangingPunct="0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311150" eaLnBrk="0" hangingPunct="0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 детей, способствовать развитию речи через выразительное чтение стихов, составление рассказа о маме;</a:t>
            </a:r>
          </a:p>
          <a:p>
            <a:pPr indent="311150" eaLnBrk="0" hangingPunct="0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Поддерживать доброжелательное общение в играх, продуктивной совместной деятельности.</a:t>
            </a:r>
          </a:p>
          <a:p>
            <a:pPr indent="311150" eaLnBrk="0" hangingPunct="0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 через пение, танцы, художественную деятельность: создание поделок, рисунков и т.д. Развивать творческие способности детей в оформлении групповой газеты, участии в празднике;</a:t>
            </a:r>
          </a:p>
          <a:p>
            <a:pPr indent="311150" eaLnBrk="0" hangingPunct="0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ориентироваться в пространстве;</a:t>
            </a:r>
          </a:p>
          <a:p>
            <a:pPr indent="311150" eaLnBrk="0" hangingPunct="0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речи через выразительное чтение стихов, составление рассказа о маме;</a:t>
            </a:r>
          </a:p>
          <a:p>
            <a:pPr indent="311150" eaLnBrk="0" hangingPunct="0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</a:p>
          <a:p>
            <a:pPr indent="311150" eaLnBrk="0" hangingPunct="0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к выполнению общественно значимых заданий, к добрым делам для семьи, детского сада.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E:\Photoshop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92971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429124" y="1071546"/>
            <a:ext cx="4500594" cy="428628"/>
            <a:chOff x="1258" y="1081"/>
            <a:chExt cx="3156" cy="320"/>
          </a:xfrm>
          <a:solidFill>
            <a:srgbClr val="66FF33"/>
          </a:solidFill>
        </p:grpSpPr>
        <p:sp>
          <p:nvSpPr>
            <p:cNvPr id="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rgbClr val="FF0000"/>
                  </a:solidFill>
                  <a:latin typeface="Bookman Old Style" pitchFamily="18" charset="0"/>
                </a:rPr>
                <a:t>Познавательно- речевое развитие</a:t>
              </a:r>
              <a:endParaRPr lang="ru-RU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3357554" y="2214554"/>
            <a:ext cx="4929222" cy="428627"/>
            <a:chOff x="1609" y="975"/>
            <a:chExt cx="3173" cy="320"/>
          </a:xfrm>
          <a:solidFill>
            <a:srgbClr val="66FF33"/>
          </a:solidFill>
        </p:grpSpPr>
        <p:sp>
          <p:nvSpPr>
            <p:cNvPr id="18" name="Oval 57"/>
            <p:cNvSpPr>
              <a:spLocks noChangeArrowheads="1"/>
            </p:cNvSpPr>
            <p:nvPr/>
          </p:nvSpPr>
          <p:spPr bwMode="gray">
            <a:xfrm>
              <a:off x="1609" y="975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AutoShape 58"/>
            <p:cNvSpPr>
              <a:spLocks noChangeArrowheads="1"/>
            </p:cNvSpPr>
            <p:nvPr/>
          </p:nvSpPr>
          <p:spPr bwMode="gray">
            <a:xfrm>
              <a:off x="1859" y="975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Чтение художественной литературы</a:t>
              </a:r>
            </a:p>
          </p:txBody>
        </p:sp>
      </p:grp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3071802" y="2786058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21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Использование ИКТ(презентация</a:t>
              </a:r>
              <a:r>
                <a:rPr lang="ru-RU" dirty="0">
                  <a:solidFill>
                    <a:srgbClr val="FFFF00"/>
                  </a:solidFill>
                </a:rPr>
                <a:t>)</a:t>
              </a:r>
            </a:p>
          </p:txBody>
        </p:sp>
      </p:grp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2571736" y="3357562"/>
            <a:ext cx="4500594" cy="428628"/>
            <a:chOff x="1258" y="1081"/>
            <a:chExt cx="3156" cy="320"/>
          </a:xfrm>
          <a:solidFill>
            <a:srgbClr val="66FF33"/>
          </a:solidFill>
        </p:grpSpPr>
        <p:sp>
          <p:nvSpPr>
            <p:cNvPr id="2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Игровая деятельность</a:t>
              </a:r>
            </a:p>
          </p:txBody>
        </p:sp>
      </p:grpSp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2000232" y="3929066"/>
            <a:ext cx="4524837" cy="428628"/>
            <a:chOff x="1258" y="1081"/>
            <a:chExt cx="3173" cy="320"/>
          </a:xfrm>
          <a:solidFill>
            <a:srgbClr val="FF0000"/>
          </a:solidFill>
        </p:grpSpPr>
        <p:sp>
          <p:nvSpPr>
            <p:cNvPr id="30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AutoShape 58"/>
            <p:cNvSpPr>
              <a:spLocks noChangeArrowheads="1"/>
            </p:cNvSpPr>
            <p:nvPr/>
          </p:nvSpPr>
          <p:spPr bwMode="gray">
            <a:xfrm>
              <a:off x="1508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Музыкальная деятельность</a:t>
              </a:r>
            </a:p>
          </p:txBody>
        </p:sp>
      </p:grp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1571604" y="4500570"/>
            <a:ext cx="4453535" cy="428628"/>
            <a:chOff x="1258" y="1348"/>
            <a:chExt cx="3123" cy="320"/>
          </a:xfrm>
          <a:solidFill>
            <a:srgbClr val="66FF33"/>
          </a:solidFill>
        </p:grpSpPr>
        <p:sp>
          <p:nvSpPr>
            <p:cNvPr id="33" name="Oval 57"/>
            <p:cNvSpPr>
              <a:spLocks noChangeArrowheads="1"/>
            </p:cNvSpPr>
            <p:nvPr/>
          </p:nvSpPr>
          <p:spPr bwMode="gray">
            <a:xfrm>
              <a:off x="1258" y="1358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gray">
            <a:xfrm>
              <a:off x="1458" y="1348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Худ. творческая деятельность</a:t>
              </a:r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928662" y="5072074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39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Взаимодействие с родителями</a:t>
              </a:r>
            </a:p>
          </p:txBody>
        </p:sp>
      </p:grpSp>
      <p:grpSp>
        <p:nvGrpSpPr>
          <p:cNvPr id="50" name="Group 56"/>
          <p:cNvGrpSpPr>
            <a:grpSpLocks/>
          </p:cNvGrpSpPr>
          <p:nvPr/>
        </p:nvGrpSpPr>
        <p:grpSpPr bwMode="auto">
          <a:xfrm>
            <a:off x="3929058" y="1643050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51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Трудовая деятельность</a:t>
              </a:r>
            </a:p>
          </p:txBody>
        </p:sp>
      </p:grpSp>
      <p:pic>
        <p:nvPicPr>
          <p:cNvPr id="53" name="Picture 5" descr="49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4286256"/>
            <a:ext cx="171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E:\Photoshop\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714348" y="285730"/>
            <a:ext cx="6786610" cy="785816"/>
            <a:chOff x="1258" y="1081"/>
            <a:chExt cx="3156" cy="350"/>
          </a:xfrm>
          <a:solidFill>
            <a:srgbClr val="FF0000"/>
          </a:solidFill>
        </p:grpSpPr>
        <p:sp>
          <p:nvSpPr>
            <p:cNvPr id="6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5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Познавательно- речевое развитие</a:t>
              </a:r>
              <a:endPara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Горизонтальный свиток 8"/>
          <p:cNvSpPr/>
          <p:nvPr/>
        </p:nvSpPr>
        <p:spPr>
          <a:xfrm>
            <a:off x="1857356" y="3857628"/>
            <a:ext cx="5572164" cy="2857496"/>
          </a:xfrm>
          <a:prstGeom prst="horizontalScroll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00298" y="4572008"/>
            <a:ext cx="4214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«Чем можно порадовать маму?»,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«Мамин портрет»,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я помогаю маме»,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«Имена, отчества, фамилия»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28860" y="1928802"/>
            <a:ext cx="4500594" cy="257176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488" y="2191853"/>
            <a:ext cx="37147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рассказов  на тему: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 кем я живу»,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«Какая мама»,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«Работа моей мамы»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«Моя бабушка»,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«Мою маму и бабушку зовут».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357158" y="1142984"/>
            <a:ext cx="1949378" cy="1881898"/>
          </a:xfrm>
          <a:prstGeom prst="sun">
            <a:avLst>
              <a:gd name="adj" fmla="val 21259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3500">
                <a:solidFill>
                  <a:schemeClr val="accent1">
                    <a:lumMod val="500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97" grpId="0"/>
      <p:bldP spid="11" grpId="0" animBg="1"/>
      <p:bldP spid="409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1714480" y="238251"/>
            <a:ext cx="6429420" cy="714380"/>
            <a:chOff x="1258" y="1081"/>
            <a:chExt cx="3156" cy="320"/>
          </a:xfrm>
          <a:solidFill>
            <a:srgbClr val="92D050"/>
          </a:solidFill>
        </p:grpSpPr>
        <p:sp>
          <p:nvSpPr>
            <p:cNvPr id="8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0000"/>
                  </a:solidFill>
                  <a:latin typeface="Bookman Old Style" pitchFamily="18" charset="0"/>
                </a:rPr>
                <a:t>Трудовая деятельность</a:t>
              </a:r>
            </a:p>
          </p:txBody>
        </p:sp>
      </p:grpSp>
      <p:graphicFrame>
        <p:nvGraphicFramePr>
          <p:cNvPr id="10" name="Схема 9"/>
          <p:cNvGraphicFramePr/>
          <p:nvPr/>
        </p:nvGraphicFramePr>
        <p:xfrm>
          <a:off x="1142976" y="1714488"/>
          <a:ext cx="6672290" cy="493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2fe89fe445fd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67445" y="4286256"/>
            <a:ext cx="2876555" cy="22796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E:\Photoshop\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85786" y="142852"/>
            <a:ext cx="7716994" cy="785368"/>
            <a:chOff x="-395" y="-198"/>
            <a:chExt cx="5361" cy="320"/>
          </a:xfrm>
          <a:solidFill>
            <a:srgbClr val="FF0000"/>
          </a:solidFill>
        </p:grpSpPr>
        <p:sp>
          <p:nvSpPr>
            <p:cNvPr id="7" name="Oval 57"/>
            <p:cNvSpPr>
              <a:spLocks noChangeArrowheads="1"/>
            </p:cNvSpPr>
            <p:nvPr/>
          </p:nvSpPr>
          <p:spPr bwMode="gray">
            <a:xfrm>
              <a:off x="-395" y="-198"/>
              <a:ext cx="45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-44" y="-198"/>
              <a:ext cx="5010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Чтение художественной литературы</a:t>
              </a:r>
            </a:p>
          </p:txBody>
        </p:sp>
      </p:grp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643174" y="4929198"/>
            <a:ext cx="3786214" cy="1785950"/>
          </a:xfrm>
          <a:prstGeom prst="flowChartAlternate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рассказов и стихов:</a:t>
            </a:r>
          </a:p>
          <a:p>
            <a:pPr marL="457200" marR="0" lvl="1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«Моя бабушка»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С.Капупикян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Цыпленок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К.Чуковский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«Заплатка» Н.Носов,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что у вас…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С.Михалков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Мамины профессии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Н.Доброта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«Мама» </a:t>
            </a:r>
            <a:r>
              <a:rPr lang="ru-RU" sz="1400" dirty="0" err="1" smtClean="0">
                <a:latin typeface="Bookman Old Style" pitchFamily="18" charset="0"/>
                <a:cs typeface="Arial" pitchFamily="34" charset="0"/>
              </a:rPr>
              <a:t>Я.Аким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071802" y="3357562"/>
            <a:ext cx="3076575" cy="1428760"/>
          </a:xfrm>
          <a:prstGeom prst="flowChartAlternateProcess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2.Заучивание стихов:</a:t>
            </a:r>
          </a:p>
          <a:p>
            <a:pPr marL="457200" marR="0" lvl="1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«Встану я с утра пораньше»,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«Если мне бывает больно».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357554" y="1785926"/>
            <a:ext cx="2500330" cy="1428760"/>
          </a:xfrm>
          <a:prstGeom prst="flowChartAlternateProcess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05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1.Загадки на тему: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«Семья».</a:t>
            </a:r>
          </a:p>
        </p:txBody>
      </p:sp>
      <p:pic>
        <p:nvPicPr>
          <p:cNvPr id="16" name="Рисунок 15" descr="C:\Users\Андрей\Desktop\младшая группа 2\P104088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4643446"/>
            <a:ext cx="2095504" cy="183356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0" descr="normal_41646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000108"/>
            <a:ext cx="2882898" cy="28828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714480" y="357166"/>
            <a:ext cx="6929486" cy="785818"/>
            <a:chOff x="1258" y="1081"/>
            <a:chExt cx="3156" cy="320"/>
          </a:xfrm>
          <a:solidFill>
            <a:srgbClr val="92D050"/>
          </a:solidFill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0000"/>
                  </a:solidFill>
                  <a:latin typeface="Bookman Old Style" pitchFamily="18" charset="0"/>
                </a:rPr>
                <a:t>Использование ИКТ(презентация)</a:t>
              </a:r>
            </a:p>
          </p:txBody>
        </p:sp>
      </p:grpSp>
      <p:pic>
        <p:nvPicPr>
          <p:cNvPr id="7" name="Picture 7" descr="smile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4129" y="1500174"/>
            <a:ext cx="4876024" cy="36570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1500174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Мамочки,</a:t>
            </a:r>
          </a:p>
          <a:p>
            <a:pPr algn="ctr"/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праздником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28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6" descr="C:\Users\Андрей\Desktop\все презентации\Выпуск\мультики\575639defbd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00598" y="2760560"/>
            <a:ext cx="1400060" cy="1478463"/>
          </a:xfrm>
          <a:prstGeom prst="rect">
            <a:avLst/>
          </a:prstGeom>
          <a:noFill/>
        </p:spPr>
      </p:pic>
      <p:pic>
        <p:nvPicPr>
          <p:cNvPr id="10" name="Picture 6" descr="10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6710" y="1428736"/>
            <a:ext cx="714380" cy="2663649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5357825"/>
            <a:ext cx="1176427" cy="10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428728" y="285728"/>
            <a:ext cx="6858048" cy="714380"/>
            <a:chOff x="1258" y="1081"/>
            <a:chExt cx="3156" cy="320"/>
          </a:xfrm>
          <a:solidFill>
            <a:srgbClr val="FF0000"/>
          </a:solidFill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Игровая деятельность</a:t>
              </a:r>
            </a:p>
          </p:txBody>
        </p:sp>
      </p:grp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571868" y="4500570"/>
            <a:ext cx="3500461" cy="214314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marL="457200" marR="0" lvl="1" indent="0" algn="just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Мама, папа, 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«Мои хорошие поступки»,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Чей малыш?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«Найди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85720" y="4429132"/>
            <a:ext cx="2928958" cy="222885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Сюжетно- ролевые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игры: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«Моя семья»,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«Мама на работе»,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«Мама в магазине»,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«Мама парикмахер».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071670" y="2714620"/>
            <a:ext cx="3429024" cy="2009775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Коммуникативные</a:t>
            </a: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игры:</a:t>
            </a: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«Назови ласково»,</a:t>
            </a: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Позвони маме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«Как зовут мою маму?».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714612" y="1142984"/>
            <a:ext cx="2643206" cy="1809750"/>
          </a:xfrm>
          <a:prstGeom prst="cube">
            <a:avLst>
              <a:gd name="adj" fmla="val 25000"/>
            </a:avLst>
          </a:prstGeom>
          <a:solidFill>
            <a:srgbClr val="33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Подвижные игры: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«Курицы и цыплята».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screen"/>
          <a:srcRect t="14583"/>
          <a:stretch>
            <a:fillRect/>
          </a:stretch>
        </p:blipFill>
        <p:spPr bwMode="auto">
          <a:xfrm>
            <a:off x="5572132" y="1571612"/>
            <a:ext cx="33131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749</TotalTime>
  <Words>591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GoldNight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80</cp:revision>
  <dcterms:created xsi:type="dcterms:W3CDTF">2012-06-06T05:10:11Z</dcterms:created>
  <dcterms:modified xsi:type="dcterms:W3CDTF">2020-03-11T11:56:10Z</dcterms:modified>
</cp:coreProperties>
</file>