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59" r:id="rId9"/>
    <p:sldId id="260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6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221088"/>
            <a:ext cx="6552728" cy="194421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«Чтобы усваивать знания, надо потреблять их с аппетитом»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А. Франс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036496" cy="3785652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Игровое </a:t>
            </a:r>
          </a:p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эмоционально-</a:t>
            </a:r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деятельностное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обучение</a:t>
            </a:r>
            <a:endParaRPr lang="ru-RU" sz="6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386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89248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При многократном повторении речевого материала у детей</a:t>
            </a:r>
            <a:r>
              <a:rPr lang="ru-RU" sz="3600" dirty="0" smtClean="0"/>
              <a:t>:</a:t>
            </a:r>
          </a:p>
          <a:p>
            <a:pPr algn="ctr"/>
            <a:endParaRPr lang="ru-RU" sz="3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3600" dirty="0"/>
              <a:t>р</a:t>
            </a:r>
            <a:r>
              <a:rPr lang="ru-RU" sz="3600" dirty="0" smtClean="0"/>
              <a:t>азвивается восприятие речи, умение сосредоточиться, вникнуть в содержание;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600" dirty="0"/>
              <a:t>п</a:t>
            </a:r>
            <a:r>
              <a:rPr lang="ru-RU" sz="3600" dirty="0" smtClean="0"/>
              <a:t>роисходит обогащение словаря;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600" dirty="0" smtClean="0"/>
              <a:t>происходит развитие понимания различных грамматических форм слова, сочетаний слов и предложений;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600" dirty="0"/>
              <a:t>п</a:t>
            </a:r>
            <a:r>
              <a:rPr lang="ru-RU" sz="3600" dirty="0" smtClean="0"/>
              <a:t>роисходит непроизвольное запоминание.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5441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4912" y="146803"/>
            <a:ext cx="5914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Средства обучения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596" y="1149325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/>
              <a:t>Максимальная наглядность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smtClean="0"/>
              <a:t>Таблицы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smtClean="0"/>
              <a:t>Плакаты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smtClean="0"/>
              <a:t>Алфавит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smtClean="0"/>
              <a:t>Стихи русских поэтов-классиков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err="1" smtClean="0"/>
              <a:t>Складовые</a:t>
            </a:r>
            <a:r>
              <a:rPr lang="ru-RU" sz="4000" dirty="0" smtClean="0"/>
              <a:t> картинки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smtClean="0"/>
              <a:t>Пособия «Пиши красиво»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4000" dirty="0" smtClean="0"/>
              <a:t>Модели окружающего мира</a:t>
            </a:r>
          </a:p>
        </p:txBody>
      </p:sp>
    </p:spTree>
    <p:extLst>
      <p:ext uri="{BB962C8B-B14F-4D97-AF65-F5344CB8AC3E}">
        <p14:creationId xmlns="" xmlns:p14="http://schemas.microsoft.com/office/powerpoint/2010/main" val="1288364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4948" y="260648"/>
            <a:ext cx="75341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Общая структура чтения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939647"/>
            <a:ext cx="871296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 smtClean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Текст</a:t>
            </a:r>
          </a:p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Предложение</a:t>
            </a:r>
          </a:p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Словосочетание</a:t>
            </a:r>
          </a:p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Слово</a:t>
            </a:r>
          </a:p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Слог</a:t>
            </a:r>
          </a:p>
          <a:p>
            <a:pPr algn="ctr"/>
            <a:endParaRPr lang="ru-RU" sz="3200" dirty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   Звук - буква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414838" y="1933200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6" y="2911475"/>
            <a:ext cx="304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940468"/>
            <a:ext cx="304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5" y="4869160"/>
            <a:ext cx="304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5" y="5877272"/>
            <a:ext cx="304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7447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116632"/>
            <a:ext cx="1907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Стихи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340768"/>
            <a:ext cx="846597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«Человек, державший в уме 100  великих </a:t>
            </a:r>
          </a:p>
          <a:p>
            <a:r>
              <a:rPr lang="ru-RU" sz="3600" dirty="0" smtClean="0"/>
              <a:t>стихотворений, заметно отличается от </a:t>
            </a:r>
          </a:p>
          <a:p>
            <a:r>
              <a:rPr lang="ru-RU" sz="3600" dirty="0" smtClean="0"/>
              <a:t>прочих хорошей памятью, грамотным </a:t>
            </a:r>
          </a:p>
          <a:p>
            <a:r>
              <a:rPr lang="ru-RU" sz="3600" dirty="0" smtClean="0"/>
              <a:t>письмом, развитой речью и даже </a:t>
            </a:r>
          </a:p>
          <a:p>
            <a:r>
              <a:rPr lang="ru-RU" sz="3600" dirty="0" smtClean="0"/>
              <a:t>выражением лица»</a:t>
            </a:r>
          </a:p>
          <a:p>
            <a:pPr algn="r"/>
            <a:r>
              <a:rPr lang="ru-RU" sz="3600" dirty="0" smtClean="0"/>
              <a:t>Н.А. Зайцев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299620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3504" y="116632"/>
            <a:ext cx="60468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Коррекционные задачи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99324"/>
            <a:ext cx="842493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Формирование мотивации к обучению, познавательной речевой активности.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Развитие речевого дыхания.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Развитие зрительно-моторной координации при манипуляции с кубиками и работе с таблицами.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Развитие ритмики-интонационной стороны речи.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Автоматизация и дифференциация звуков.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Профилактика </a:t>
            </a:r>
            <a:r>
              <a:rPr lang="ru-RU" sz="2800" dirty="0" err="1" smtClean="0"/>
              <a:t>дисграфии</a:t>
            </a:r>
            <a:r>
              <a:rPr lang="ru-RU" sz="2800" dirty="0" smtClean="0"/>
              <a:t> </a:t>
            </a:r>
            <a:r>
              <a:rPr lang="ru-RU" sz="2800" dirty="0" smtClean="0"/>
              <a:t>и </a:t>
            </a:r>
            <a:r>
              <a:rPr lang="ru-RU" sz="2800" dirty="0" err="1" smtClean="0"/>
              <a:t>дислексии</a:t>
            </a:r>
            <a:r>
              <a:rPr lang="ru-RU" sz="2800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Закрепление навыков словообразования и словоизменения.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Коррекция поведенческих и психологических нарушений.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Развитие восприятия, памяти и мышления.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Приобщение к классической литературе.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236757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-proteccion.com.mx/images/incendios/motosier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068960"/>
            <a:ext cx="6312701" cy="3600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179512" y="332656"/>
            <a:ext cx="871296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Три</a:t>
            </a:r>
            <a:r>
              <a:rPr lang="en-US" sz="3200" b="1" dirty="0" smtClean="0"/>
              <a:t> </a:t>
            </a:r>
            <a:r>
              <a:rPr lang="ru-RU" sz="3200" b="1" dirty="0" smtClean="0"/>
              <a:t>стадии всех открытий.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Этого не может быть!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Нет, в этом что-то есть…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Как мы раньше без этого обходились?!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9843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37" y="379983"/>
            <a:ext cx="942152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Проблемы в образовании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556792"/>
            <a:ext cx="83529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/>
              <a:t> </a:t>
            </a:r>
            <a:r>
              <a:rPr lang="ru-RU" sz="4000" b="1" dirty="0" smtClean="0"/>
              <a:t>Качество обучения.</a:t>
            </a:r>
          </a:p>
          <a:p>
            <a:pPr marL="342900" indent="-342900">
              <a:buAutoNum type="arabicPeriod"/>
            </a:pPr>
            <a:r>
              <a:rPr lang="ru-RU" sz="4000" b="1" dirty="0" smtClean="0"/>
              <a:t> Отношение ребёнка к обучению.</a:t>
            </a:r>
          </a:p>
          <a:p>
            <a:pPr marL="342900" indent="-342900">
              <a:buAutoNum type="arabicPeriod"/>
            </a:pPr>
            <a:r>
              <a:rPr lang="ru-RU" sz="4000" b="1" dirty="0" smtClean="0"/>
              <a:t> Ухудшение здоровья детей.</a:t>
            </a:r>
          </a:p>
          <a:p>
            <a:r>
              <a:rPr lang="ru-RU" sz="4000" b="1" dirty="0"/>
              <a:t> </a:t>
            </a:r>
            <a:r>
              <a:rPr lang="ru-RU" sz="4000" b="1" dirty="0" smtClean="0"/>
              <a:t>   </a:t>
            </a:r>
            <a:r>
              <a:rPr lang="ru-RU" sz="4000" b="1" u="sng" dirty="0" smtClean="0"/>
              <a:t>(5% детей – здоровы)</a:t>
            </a:r>
          </a:p>
          <a:p>
            <a:r>
              <a:rPr lang="ru-RU" sz="4000" b="1" dirty="0" smtClean="0"/>
              <a:t>Нарушения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b="1" dirty="0" smtClean="0"/>
              <a:t>Зрения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b="1" dirty="0" smtClean="0"/>
              <a:t>Осанки</a:t>
            </a:r>
          </a:p>
          <a:p>
            <a:r>
              <a:rPr lang="ru-RU" sz="4000" b="1" dirty="0" smtClean="0"/>
              <a:t>Стрессы       заболевания Ж\К тракта</a:t>
            </a:r>
            <a:endParaRPr lang="ru-RU" sz="40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315847" y="6165304"/>
            <a:ext cx="648072" cy="12115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09" y="3429000"/>
            <a:ext cx="1851806" cy="25576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390958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6632"/>
            <a:ext cx="88569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Наилучшей методикой </a:t>
            </a:r>
          </a:p>
          <a:p>
            <a:pPr algn="ctr"/>
            <a:r>
              <a:rPr lang="ru-RU" sz="6000" b="1" dirty="0" smtClean="0"/>
              <a:t>является та, которая делает </a:t>
            </a:r>
          </a:p>
          <a:p>
            <a:pPr algn="ctr"/>
            <a:r>
              <a:rPr lang="ru-RU" sz="6000" b="1" dirty="0" smtClean="0"/>
              <a:t>детей, педагога и родителей </a:t>
            </a:r>
            <a:r>
              <a:rPr lang="ru-RU" sz="6000" b="1" u="sng" dirty="0" smtClean="0"/>
              <a:t>счастливыми</a:t>
            </a:r>
            <a:r>
              <a:rPr lang="ru-RU" sz="6000" b="1" dirty="0" smtClean="0"/>
              <a:t>!!!</a:t>
            </a:r>
          </a:p>
        </p:txBody>
      </p:sp>
    </p:spTree>
    <p:extLst>
      <p:ext uri="{BB962C8B-B14F-4D97-AF65-F5344CB8AC3E}">
        <p14:creationId xmlns="" xmlns:p14="http://schemas.microsoft.com/office/powerpoint/2010/main" val="4174899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3"/>
            <a:ext cx="3528392" cy="525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96752"/>
            <a:ext cx="3337973" cy="52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858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80" y="332655"/>
            <a:ext cx="3737164" cy="5840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850" y="1268760"/>
            <a:ext cx="4246766" cy="52829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32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384376" cy="512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019" y="1196752"/>
            <a:ext cx="4146756" cy="5473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95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240360" cy="515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478" y="1556792"/>
            <a:ext cx="4223254" cy="48653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434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03921"/>
            <a:ext cx="87217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Основные положения методики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855" y="980728"/>
            <a:ext cx="886573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Дети намного умнее, чем мы о них думаем.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Ассоциативно-рефлекторная концепция усвоения.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Знания – средство, а цель – само развитие.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Наглядность, системность.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Использование различных анализаторов.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Ритмизация деятельности.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Системность наглядного материала.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Сохранение здоровья.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92807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9768" y="188640"/>
            <a:ext cx="6484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Метод обучения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720" y="1268759"/>
            <a:ext cx="52547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 smtClean="0"/>
              <a:t>Разнообразные многочисленные игры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375402" y="1759946"/>
            <a:ext cx="196599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375402" y="2835383"/>
            <a:ext cx="196599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374083" y="3786252"/>
            <a:ext cx="196599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51919" y="2249151"/>
            <a:ext cx="144016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Н</a:t>
            </a:r>
            <a:r>
              <a:rPr lang="ru-RU" sz="2800" dirty="0" smtClean="0"/>
              <a:t>авык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419872" y="3324587"/>
            <a:ext cx="237626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</a:t>
            </a:r>
            <a:r>
              <a:rPr lang="ru-RU" sz="2400" dirty="0" smtClean="0"/>
              <a:t>смысление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328718" y="4275456"/>
            <a:ext cx="24482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Вывод (правило)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5085184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Преобладающий метод обучения –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познавательная игра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движении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которая выстраивается на основе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подробного показа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5389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329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Компьютер.ру</dc:creator>
  <cp:lastModifiedBy>Пользователь Windows</cp:lastModifiedBy>
  <cp:revision>24</cp:revision>
  <dcterms:created xsi:type="dcterms:W3CDTF">2013-12-14T13:26:13Z</dcterms:created>
  <dcterms:modified xsi:type="dcterms:W3CDTF">2017-04-10T08:01:48Z</dcterms:modified>
</cp:coreProperties>
</file>