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6" r:id="rId4"/>
    <p:sldId id="264" r:id="rId5"/>
    <p:sldId id="265" r:id="rId6"/>
    <p:sldId id="267" r:id="rId7"/>
    <p:sldId id="268" r:id="rId8"/>
    <p:sldId id="270" r:id="rId9"/>
    <p:sldId id="272" r:id="rId10"/>
    <p:sldId id="271" r:id="rId11"/>
    <p:sldId id="273" r:id="rId12"/>
    <p:sldId id="274" r:id="rId13"/>
    <p:sldId id="275" r:id="rId14"/>
    <p:sldId id="279" r:id="rId15"/>
    <p:sldId id="259" r:id="rId16"/>
    <p:sldId id="280" r:id="rId17"/>
    <p:sldId id="278" r:id="rId18"/>
    <p:sldId id="26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B00C-72FE-453A-8EDB-ADC286A8192B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9903-D138-4FC3-B11F-ECCB80527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B00C-72FE-453A-8EDB-ADC286A8192B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9903-D138-4FC3-B11F-ECCB80527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B00C-72FE-453A-8EDB-ADC286A8192B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9903-D138-4FC3-B11F-ECCB80527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B00C-72FE-453A-8EDB-ADC286A8192B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9903-D138-4FC3-B11F-ECCB80527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B00C-72FE-453A-8EDB-ADC286A8192B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9903-D138-4FC3-B11F-ECCB80527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B00C-72FE-453A-8EDB-ADC286A8192B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9903-D138-4FC3-B11F-ECCB80527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B00C-72FE-453A-8EDB-ADC286A8192B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9903-D138-4FC3-B11F-ECCB80527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B00C-72FE-453A-8EDB-ADC286A8192B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9903-D138-4FC3-B11F-ECCB80527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B00C-72FE-453A-8EDB-ADC286A8192B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9903-D138-4FC3-B11F-ECCB80527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B00C-72FE-453A-8EDB-ADC286A8192B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9903-D138-4FC3-B11F-ECCB80527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B00C-72FE-453A-8EDB-ADC286A8192B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9903-D138-4FC3-B11F-ECCB80527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5B00C-72FE-453A-8EDB-ADC286A8192B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19903-D138-4FC3-B11F-ECCB80527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43182"/>
            <a:ext cx="7772400" cy="185738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Здравствуй ,Осень!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43446"/>
            <a:ext cx="6400800" cy="185738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Выполнила воспитатель</a:t>
            </a:r>
          </a:p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МБДОУ ЦРР №7</a:t>
            </a:r>
          </a:p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Куртина Н.П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городской округ г.Бор 2019г</a:t>
            </a:r>
            <a:r>
              <a:rPr lang="ru-RU" dirty="0" smtClean="0">
                <a:solidFill>
                  <a:srgbClr val="3F1E03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i="1" dirty="0" smtClean="0">
              <a:solidFill>
                <a:srgbClr val="341902"/>
              </a:solidFill>
            </a:endParaRPr>
          </a:p>
          <a:p>
            <a:endParaRPr lang="ru-RU" dirty="0"/>
          </a:p>
        </p:txBody>
      </p:sp>
      <p:pic>
        <p:nvPicPr>
          <p:cNvPr id="3075" name="Picture 3" descr="C:\Users\Наталья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i="1" dirty="0" smtClean="0">
                <a:solidFill>
                  <a:schemeClr val="bg1">
                    <a:lumMod val="25000"/>
                  </a:schemeClr>
                </a:solidFill>
              </a:rPr>
              <a:t/>
            </a:r>
            <a:br>
              <a:rPr lang="ru-RU" sz="3100" b="1" i="1" dirty="0" smtClean="0">
                <a:solidFill>
                  <a:schemeClr val="bg1">
                    <a:lumMod val="25000"/>
                  </a:schemeClr>
                </a:solidFill>
              </a:rPr>
            </a:br>
            <a:r>
              <a:rPr lang="ru-RU" sz="3100" b="1" i="1" dirty="0" smtClean="0">
                <a:solidFill>
                  <a:schemeClr val="bg1">
                    <a:lumMod val="25000"/>
                  </a:schemeClr>
                </a:solidFill>
              </a:rPr>
              <a:t/>
            </a:r>
            <a:br>
              <a:rPr lang="ru-RU" sz="3100" b="1" i="1" dirty="0" smtClean="0">
                <a:solidFill>
                  <a:schemeClr val="bg1">
                    <a:lumMod val="25000"/>
                  </a:schemeClr>
                </a:solidFill>
              </a:rPr>
            </a:br>
            <a:r>
              <a:rPr lang="ru-RU" sz="2700" b="1" i="1" dirty="0" smtClean="0">
                <a:solidFill>
                  <a:schemeClr val="bg1">
                    <a:lumMod val="25000"/>
                  </a:schemeClr>
                </a:solidFill>
              </a:rPr>
              <a:t>Социально-коммуникативное развитие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000" b="1" i="1" dirty="0" smtClean="0">
                <a:solidFill>
                  <a:schemeClr val="bg1">
                    <a:lumMod val="25000"/>
                  </a:schemeClr>
                </a:solidFill>
              </a:rPr>
              <a:t>Сюжетно-ролевые игры «На прогулке в осеннем лесу»;</a:t>
            </a:r>
          </a:p>
          <a:p>
            <a:pPr lvl="0"/>
            <a:r>
              <a:rPr lang="ru-RU" sz="2000" b="1" i="1" dirty="0" err="1" smtClean="0">
                <a:solidFill>
                  <a:schemeClr val="bg1">
                    <a:lumMod val="25000"/>
                  </a:schemeClr>
                </a:solidFill>
              </a:rPr>
              <a:t>д</a:t>
            </a:r>
            <a:r>
              <a:rPr lang="ru-RU" sz="2000" b="1" i="1" dirty="0" smtClean="0">
                <a:solidFill>
                  <a:schemeClr val="bg1">
                    <a:lumMod val="25000"/>
                  </a:schemeClr>
                </a:solidFill>
              </a:rPr>
              <a:t>/и «Угадай, что где растет? », «Осенние слова», «Найди дерево по описанию», «Найди пару»;</a:t>
            </a:r>
          </a:p>
          <a:p>
            <a:pPr lvl="0"/>
            <a:r>
              <a:rPr lang="ru-RU" sz="2000" b="1" i="1" dirty="0" smtClean="0">
                <a:solidFill>
                  <a:schemeClr val="bg1">
                    <a:lumMod val="25000"/>
                  </a:schemeClr>
                </a:solidFill>
              </a:rPr>
              <a:t>беседа «Живая и неживая природа»,</a:t>
            </a:r>
          </a:p>
          <a:p>
            <a:pPr lvl="0"/>
            <a:r>
              <a:rPr lang="ru-RU" sz="2000" b="1" i="1" dirty="0" smtClean="0">
                <a:solidFill>
                  <a:schemeClr val="bg1">
                    <a:lumMod val="25000"/>
                  </a:schemeClr>
                </a:solidFill>
              </a:rPr>
              <a:t>беседа «Сколько красок у осени? ».</a:t>
            </a:r>
          </a:p>
          <a:p>
            <a:r>
              <a:rPr lang="ru-RU" sz="2000" b="1" i="1" dirty="0" smtClean="0">
                <a:solidFill>
                  <a:schemeClr val="bg1">
                    <a:lumMod val="25000"/>
                  </a:schemeClr>
                </a:solidFill>
              </a:rPr>
              <a:t>Трудовая деятельность:</a:t>
            </a:r>
          </a:p>
          <a:p>
            <a:pPr lvl="0"/>
            <a:r>
              <a:rPr lang="ru-RU" sz="2000" b="1" i="1" dirty="0" smtClean="0">
                <a:solidFill>
                  <a:schemeClr val="bg1">
                    <a:lumMod val="25000"/>
                  </a:schemeClr>
                </a:solidFill>
              </a:rPr>
              <a:t>сбор природного материала на прогулке,</a:t>
            </a:r>
          </a:p>
          <a:p>
            <a:pPr lvl="0"/>
            <a:r>
              <a:rPr lang="ru-RU" sz="2000" b="1" i="1" dirty="0" smtClean="0">
                <a:solidFill>
                  <a:schemeClr val="bg1">
                    <a:lumMod val="25000"/>
                  </a:schemeClr>
                </a:solidFill>
              </a:rPr>
              <a:t> сбор </a:t>
            </a:r>
            <a:r>
              <a:rPr lang="ru-RU" sz="2000" b="1" i="1" dirty="0" err="1" smtClean="0">
                <a:solidFill>
                  <a:schemeClr val="bg1">
                    <a:lumMod val="25000"/>
                  </a:schemeClr>
                </a:solidFill>
              </a:rPr>
              <a:t>семян,уборка</a:t>
            </a:r>
            <a:r>
              <a:rPr lang="ru-RU" sz="2000" b="1" i="1" dirty="0" smtClean="0">
                <a:solidFill>
                  <a:schemeClr val="bg1">
                    <a:lumMod val="25000"/>
                  </a:schemeClr>
                </a:solidFill>
              </a:rPr>
              <a:t> опавшей листвы</a:t>
            </a:r>
          </a:p>
          <a:p>
            <a:r>
              <a:rPr lang="ru-RU" sz="2000" b="1" i="1" dirty="0" smtClean="0">
                <a:solidFill>
                  <a:schemeClr val="bg1">
                    <a:lumMod val="25000"/>
                  </a:schemeClr>
                </a:solidFill>
              </a:rPr>
              <a:t>Беседа: «Осенние хлопоты человека осенью»</a:t>
            </a:r>
          </a:p>
          <a:p>
            <a:pPr lvl="0"/>
            <a:endParaRPr lang="ru-RU" sz="2000" b="1" i="1" dirty="0" smtClean="0">
              <a:solidFill>
                <a:schemeClr val="bg1">
                  <a:lumMod val="25000"/>
                </a:schemeClr>
              </a:solidFill>
            </a:endParaRPr>
          </a:p>
          <a:p>
            <a:pPr lvl="0">
              <a:buNone/>
            </a:pPr>
            <a:r>
              <a:rPr lang="ru-RU" sz="2400" b="1" i="1" dirty="0" smtClean="0">
                <a:solidFill>
                  <a:schemeClr val="bg1">
                    <a:lumMod val="25000"/>
                  </a:schemeClr>
                </a:solidFill>
              </a:rPr>
              <a:t>                      Физическое развитие</a:t>
            </a:r>
          </a:p>
          <a:p>
            <a:pPr lvl="0">
              <a:buNone/>
            </a:pPr>
            <a:r>
              <a:rPr lang="ru-RU" sz="2000" b="1" i="1" dirty="0" err="1" smtClean="0">
                <a:solidFill>
                  <a:schemeClr val="bg1">
                    <a:lumMod val="25000"/>
                  </a:schemeClr>
                </a:solidFill>
              </a:rPr>
              <a:t>п</a:t>
            </a:r>
            <a:r>
              <a:rPr lang="ru-RU" sz="2000" b="1" i="1" dirty="0" smtClean="0">
                <a:solidFill>
                  <a:schemeClr val="bg1">
                    <a:lumMod val="25000"/>
                  </a:schemeClr>
                </a:solidFill>
              </a:rPr>
              <a:t>/и «</a:t>
            </a:r>
            <a:r>
              <a:rPr lang="ru-RU" sz="2000" b="1" i="1" dirty="0" err="1" smtClean="0">
                <a:solidFill>
                  <a:schemeClr val="bg1">
                    <a:lumMod val="25000"/>
                  </a:schemeClr>
                </a:solidFill>
              </a:rPr>
              <a:t>Совушка</a:t>
            </a:r>
            <a:r>
              <a:rPr lang="ru-RU" sz="2000" b="1" i="1" dirty="0" smtClean="0">
                <a:solidFill>
                  <a:schemeClr val="bg1">
                    <a:lumMod val="25000"/>
                  </a:schemeClr>
                </a:solidFill>
              </a:rPr>
              <a:t>», «Перелет птиц», «Раз, два, три, к названному дереву беги», эстафета «Сбор урожая»,</a:t>
            </a:r>
            <a:r>
              <a:rPr lang="ru-RU" sz="2000" b="1" i="1" dirty="0" err="1" smtClean="0">
                <a:solidFill>
                  <a:schemeClr val="bg1">
                    <a:lumMod val="25000"/>
                  </a:schemeClr>
                </a:solidFill>
              </a:rPr>
              <a:t>р</a:t>
            </a:r>
            <a:r>
              <a:rPr lang="ru-RU" sz="2000" b="1" i="1" dirty="0" smtClean="0">
                <a:solidFill>
                  <a:schemeClr val="bg1">
                    <a:lumMod val="25000"/>
                  </a:schemeClr>
                </a:solidFill>
              </a:rPr>
              <a:t>/</a:t>
            </a:r>
            <a:r>
              <a:rPr lang="ru-RU" sz="2000" b="1" i="1" dirty="0" err="1" smtClean="0">
                <a:solidFill>
                  <a:schemeClr val="bg1">
                    <a:lumMod val="25000"/>
                  </a:schemeClr>
                </a:solidFill>
              </a:rPr>
              <a:t>н</a:t>
            </a:r>
            <a:r>
              <a:rPr lang="ru-RU" sz="2000" b="1" i="1" dirty="0" smtClean="0">
                <a:solidFill>
                  <a:schemeClr val="bg1">
                    <a:lumMod val="25000"/>
                  </a:schemeClr>
                </a:solidFill>
              </a:rPr>
              <a:t> и «Гуси-лебеди», «Золотые ворота»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      </a:t>
            </a:r>
            <a:r>
              <a:rPr lang="ru-RU" sz="2000" b="1" i="1" dirty="0" smtClean="0">
                <a:solidFill>
                  <a:schemeClr val="bg1">
                    <a:lumMod val="25000"/>
                  </a:schemeClr>
                </a:solidFill>
              </a:rPr>
              <a:t>Беседы:</a:t>
            </a:r>
          </a:p>
          <a:p>
            <a:r>
              <a:rPr lang="ru-RU" sz="2000" b="1" i="1" dirty="0" smtClean="0">
                <a:solidFill>
                  <a:schemeClr val="bg1">
                    <a:lumMod val="25000"/>
                  </a:schemeClr>
                </a:solidFill>
              </a:rPr>
              <a:t>«Как одеваться осенью?»</a:t>
            </a:r>
          </a:p>
          <a:p>
            <a:r>
              <a:rPr lang="ru-RU" sz="2000" b="1" i="1" dirty="0" smtClean="0">
                <a:solidFill>
                  <a:schemeClr val="bg1">
                    <a:lumMod val="25000"/>
                  </a:schemeClr>
                </a:solidFill>
              </a:rPr>
              <a:t>«Если хочешь быть здоров»</a:t>
            </a:r>
          </a:p>
          <a:p>
            <a:pPr lvl="0">
              <a:buNone/>
            </a:pPr>
            <a:endParaRPr lang="ru-RU" sz="2000" b="1" i="1" dirty="0" smtClean="0">
              <a:solidFill>
                <a:schemeClr val="bg1">
                  <a:lumMod val="25000"/>
                </a:schemeClr>
              </a:solidFill>
            </a:endParaRPr>
          </a:p>
          <a:p>
            <a:pPr lvl="0">
              <a:buNone/>
            </a:pPr>
            <a:endParaRPr lang="ru-RU" sz="2400" b="1" i="1" dirty="0" smtClean="0">
              <a:solidFill>
                <a:schemeClr val="bg1">
                  <a:lumMod val="2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Наталья\Desktop\ДСад\20191029_100224.jpg"/>
          <p:cNvPicPr>
            <a:picLocks noChangeAspect="1" noChangeArrowheads="1"/>
          </p:cNvPicPr>
          <p:nvPr/>
        </p:nvPicPr>
        <p:blipFill>
          <a:blip r:embed="rId2" cstate="print"/>
          <a:srcRect l="7407" t="37500" r="14815" b="19791"/>
          <a:stretch>
            <a:fillRect/>
          </a:stretch>
        </p:blipFill>
        <p:spPr bwMode="auto">
          <a:xfrm>
            <a:off x="7500958" y="2143116"/>
            <a:ext cx="1214446" cy="1294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77" name="Picture 1" descr="C:\Users\Наталья\Desktop\ДСад\20191029_095228.jpg"/>
          <p:cNvPicPr>
            <a:picLocks noChangeAspect="1" noChangeArrowheads="1"/>
          </p:cNvPicPr>
          <p:nvPr/>
        </p:nvPicPr>
        <p:blipFill>
          <a:blip r:embed="rId3" cstate="print"/>
          <a:srcRect l="7407" t="23958" b="14583"/>
          <a:stretch>
            <a:fillRect/>
          </a:stretch>
        </p:blipFill>
        <p:spPr bwMode="auto">
          <a:xfrm>
            <a:off x="5857884" y="1571612"/>
            <a:ext cx="1157296" cy="128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78" name="Picture 2" descr="C:\Users\Наталья\Desktop\ДСад\20191029_095852.jpg"/>
          <p:cNvPicPr>
            <a:picLocks noChangeAspect="1" noChangeArrowheads="1"/>
          </p:cNvPicPr>
          <p:nvPr/>
        </p:nvPicPr>
        <p:blipFill>
          <a:blip r:embed="rId4" cstate="print"/>
          <a:srcRect l="3703" t="22916" r="5555" b="5208"/>
          <a:stretch>
            <a:fillRect/>
          </a:stretch>
        </p:blipFill>
        <p:spPr bwMode="auto">
          <a:xfrm>
            <a:off x="7572396" y="4714884"/>
            <a:ext cx="1285884" cy="1587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79" name="Picture 3" descr="C:\Users\Наталья\Desktop\ДСад\20191029_100222.jpg"/>
          <p:cNvPicPr>
            <a:picLocks noChangeAspect="1" noChangeArrowheads="1"/>
          </p:cNvPicPr>
          <p:nvPr/>
        </p:nvPicPr>
        <p:blipFill>
          <a:blip r:embed="rId5" cstate="print"/>
          <a:srcRect l="11111" t="36458" r="7407" b="9375"/>
          <a:stretch>
            <a:fillRect/>
          </a:stretch>
        </p:blipFill>
        <p:spPr bwMode="auto">
          <a:xfrm>
            <a:off x="5357818" y="5143512"/>
            <a:ext cx="1285884" cy="1519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1000132"/>
          </a:xfrm>
        </p:spPr>
        <p:txBody>
          <a:bodyPr>
            <a:normAutofit fontScale="90000"/>
          </a:bodyPr>
          <a:lstStyle/>
          <a:p>
            <a:pPr lvl="0"/>
            <a:r>
              <a:rPr lang="ru-RU" sz="2800" b="1" i="1" dirty="0" smtClean="0">
                <a:solidFill>
                  <a:schemeClr val="bg1">
                    <a:lumMod val="25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bg1">
                    <a:lumMod val="25000"/>
                  </a:schemeClr>
                </a:solidFill>
              </a:rPr>
            </a:br>
            <a:r>
              <a:rPr lang="ru-RU" sz="2800" b="1" i="1" dirty="0" smtClean="0">
                <a:solidFill>
                  <a:schemeClr val="bg1">
                    <a:lumMod val="25000"/>
                  </a:schemeClr>
                </a:solidFill>
              </a:rPr>
              <a:t>Взаимодействие с родителями.</a:t>
            </a:r>
            <a:br>
              <a:rPr lang="ru-RU" sz="2800" b="1" i="1" dirty="0" smtClean="0">
                <a:solidFill>
                  <a:schemeClr val="bg1">
                    <a:lumMod val="25000"/>
                  </a:schemeClr>
                </a:solidFill>
              </a:rPr>
            </a:br>
            <a:endParaRPr lang="ru-RU" sz="2800" b="1" i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/>
          <a:lstStyle/>
          <a:p>
            <a:pPr lvl="0"/>
            <a:r>
              <a:rPr lang="ru-RU" sz="2400" b="1" i="1" dirty="0" smtClean="0">
                <a:solidFill>
                  <a:schemeClr val="bg1">
                    <a:lumMod val="25000"/>
                  </a:schemeClr>
                </a:solidFill>
              </a:rPr>
              <a:t>Сбор природного материала,</a:t>
            </a:r>
          </a:p>
          <a:p>
            <a:pPr lvl="0"/>
            <a:r>
              <a:rPr lang="ru-RU" sz="2400" b="1" i="1" dirty="0" smtClean="0">
                <a:solidFill>
                  <a:schemeClr val="bg1">
                    <a:lumMod val="25000"/>
                  </a:schemeClr>
                </a:solidFill>
              </a:rPr>
              <a:t>участие в конкурсе  поделок«Грибочек –осени дружочек» </a:t>
            </a:r>
          </a:p>
          <a:p>
            <a:pPr lvl="0"/>
            <a:r>
              <a:rPr lang="ru-RU" sz="2400" b="1" i="1" dirty="0" smtClean="0">
                <a:solidFill>
                  <a:schemeClr val="bg1">
                    <a:lumMod val="25000"/>
                  </a:schemeClr>
                </a:solidFill>
              </a:rPr>
              <a:t>Папка передвижка «Золотая осень»</a:t>
            </a:r>
          </a:p>
          <a:p>
            <a:r>
              <a:rPr lang="ru-RU" sz="2400" b="1" i="1" dirty="0" smtClean="0">
                <a:solidFill>
                  <a:schemeClr val="bg1">
                    <a:lumMod val="25000"/>
                  </a:schemeClr>
                </a:solidFill>
              </a:rPr>
              <a:t>«Осенняя ярмарка»</a:t>
            </a:r>
          </a:p>
          <a:p>
            <a:pPr lvl="0"/>
            <a:endParaRPr lang="ru-RU" sz="2400" b="1" i="1" dirty="0" smtClean="0">
              <a:solidFill>
                <a:schemeClr val="bg1">
                  <a:lumMod val="2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Picture 3" descr="C:\Users\Наталья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571612"/>
          </a:xfrm>
          <a:prstGeom prst="rect">
            <a:avLst/>
          </a:prstGeom>
          <a:noFill/>
        </p:spPr>
      </p:pic>
      <p:pic>
        <p:nvPicPr>
          <p:cNvPr id="28674" name="Picture 2" descr="C:\Users\Наталья\Desktop\ДСад\20191014_112424.jpg"/>
          <p:cNvPicPr>
            <a:picLocks noChangeAspect="1" noChangeArrowheads="1"/>
          </p:cNvPicPr>
          <p:nvPr/>
        </p:nvPicPr>
        <p:blipFill>
          <a:blip r:embed="rId3" cstate="print"/>
          <a:srcRect l="17187" r="22656"/>
          <a:stretch>
            <a:fillRect/>
          </a:stretch>
        </p:blipFill>
        <p:spPr bwMode="auto">
          <a:xfrm>
            <a:off x="5929322" y="4143380"/>
            <a:ext cx="2543007" cy="2377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800" b="1" i="1" dirty="0" smtClean="0">
                <a:solidFill>
                  <a:schemeClr val="bg1">
                    <a:lumMod val="25000"/>
                  </a:schemeClr>
                </a:solidFill>
              </a:rPr>
              <a:t>3 этап</a:t>
            </a:r>
            <a:br>
              <a:rPr lang="ru-RU" sz="2800" b="1" i="1" dirty="0" smtClean="0">
                <a:solidFill>
                  <a:schemeClr val="bg1">
                    <a:lumMod val="25000"/>
                  </a:schemeClr>
                </a:solidFill>
              </a:rPr>
            </a:br>
            <a:r>
              <a:rPr lang="ru-RU" sz="2800" b="1" i="1" dirty="0" smtClean="0">
                <a:solidFill>
                  <a:schemeClr val="bg1">
                    <a:lumMod val="25000"/>
                  </a:schemeClr>
                </a:solidFill>
              </a:rPr>
              <a:t>Заключительный </a:t>
            </a:r>
            <a:br>
              <a:rPr lang="ru-RU" sz="2800" b="1" i="1" dirty="0" smtClean="0">
                <a:solidFill>
                  <a:schemeClr val="bg1">
                    <a:lumMod val="25000"/>
                  </a:schemeClr>
                </a:solidFill>
              </a:rPr>
            </a:br>
            <a:endParaRPr lang="ru-RU" sz="2800" b="1" i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sz="2400" b="1" i="1" dirty="0" smtClean="0">
                <a:solidFill>
                  <a:schemeClr val="bg1">
                    <a:lumMod val="25000"/>
                  </a:schemeClr>
                </a:solidFill>
              </a:rPr>
              <a:t>Продукт проектной деятельности:</a:t>
            </a:r>
          </a:p>
          <a:p>
            <a:pPr lvl="0">
              <a:buNone/>
            </a:pPr>
            <a:r>
              <a:rPr lang="ru-RU" sz="2400" b="1" i="1" dirty="0" smtClean="0">
                <a:solidFill>
                  <a:schemeClr val="bg1">
                    <a:lumMod val="25000"/>
                  </a:schemeClr>
                </a:solidFill>
              </a:rPr>
              <a:t>выставка семейных работ «Грибочек - осени дружочек»</a:t>
            </a:r>
          </a:p>
          <a:p>
            <a:pPr lvl="0">
              <a:buNone/>
            </a:pPr>
            <a:endParaRPr lang="ru-RU" sz="2400" b="1" i="1" dirty="0" smtClean="0">
              <a:solidFill>
                <a:schemeClr val="bg1">
                  <a:lumMod val="2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Picture 2" descr="C:\Users\Наталья\Desktop\ДСад\20191028_142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714620"/>
            <a:ext cx="2928958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Users\Наталья\Desktop\20191111_073406(0).jpg"/>
          <p:cNvPicPr>
            <a:picLocks noChangeAspect="1" noChangeArrowheads="1"/>
          </p:cNvPicPr>
          <p:nvPr/>
        </p:nvPicPr>
        <p:blipFill>
          <a:blip r:embed="rId3" cstate="print"/>
          <a:srcRect l="7812" t="11111" r="19531"/>
          <a:stretch>
            <a:fillRect/>
          </a:stretch>
        </p:blipFill>
        <p:spPr bwMode="auto">
          <a:xfrm>
            <a:off x="4786314" y="5000636"/>
            <a:ext cx="2076183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8" descr="C:\Users\Наталья\Desktop\ДСад\20191028_143028.jpg"/>
          <p:cNvPicPr>
            <a:picLocks noChangeAspect="1" noChangeArrowheads="1"/>
          </p:cNvPicPr>
          <p:nvPr/>
        </p:nvPicPr>
        <p:blipFill>
          <a:blip r:embed="rId4" cstate="print"/>
          <a:srcRect t="8333" b="20833"/>
          <a:stretch>
            <a:fillRect/>
          </a:stretch>
        </p:blipFill>
        <p:spPr bwMode="auto">
          <a:xfrm>
            <a:off x="7000892" y="2643182"/>
            <a:ext cx="1743929" cy="2196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C:\Users\Наталья\Desktop\ДСад\20191028_142931.jpg"/>
          <p:cNvPicPr>
            <a:picLocks noChangeAspect="1" noChangeArrowheads="1"/>
          </p:cNvPicPr>
          <p:nvPr/>
        </p:nvPicPr>
        <p:blipFill>
          <a:blip r:embed="rId5" cstate="print"/>
          <a:srcRect l="4545" t="2557" r="9091" b="25852"/>
          <a:stretch>
            <a:fillRect/>
          </a:stretch>
        </p:blipFill>
        <p:spPr bwMode="auto">
          <a:xfrm>
            <a:off x="571472" y="2571744"/>
            <a:ext cx="1500198" cy="2210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4" descr="C:\Users\Наталья\Desktop\20191111_073512.jpg"/>
          <p:cNvPicPr>
            <a:picLocks noChangeAspect="1" noChangeArrowheads="1"/>
          </p:cNvPicPr>
          <p:nvPr/>
        </p:nvPicPr>
        <p:blipFill>
          <a:blip r:embed="rId6" cstate="print"/>
          <a:srcRect l="17187" t="11111" r="14844" b="4166"/>
          <a:stretch>
            <a:fillRect/>
          </a:stretch>
        </p:blipFill>
        <p:spPr bwMode="auto">
          <a:xfrm>
            <a:off x="2214546" y="5000636"/>
            <a:ext cx="2010804" cy="1409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9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schemeClr val="bg1">
                    <a:lumMod val="25000"/>
                  </a:schemeClr>
                </a:solidFill>
              </a:rPr>
              <a:t>Развлечение-инсценировка сказки «Стрекоза и муравей»</a:t>
            </a:r>
          </a:p>
          <a:p>
            <a:pPr lvl="0">
              <a:buNone/>
            </a:pPr>
            <a:endParaRPr lang="ru-RU" sz="2400" b="1" i="1" dirty="0" smtClean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29698" name="Picture 2" descr="C:\Users\Наталья\Desktop\ДСад\20191028_110015.jpg"/>
          <p:cNvPicPr>
            <a:picLocks noChangeAspect="1" noChangeArrowheads="1"/>
          </p:cNvPicPr>
          <p:nvPr/>
        </p:nvPicPr>
        <p:blipFill>
          <a:blip r:embed="rId2" cstate="print"/>
          <a:srcRect l="11324" t="20635" r="12500" b="6349"/>
          <a:stretch>
            <a:fillRect/>
          </a:stretch>
        </p:blipFill>
        <p:spPr bwMode="auto">
          <a:xfrm>
            <a:off x="2428860" y="857232"/>
            <a:ext cx="4357718" cy="2131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699" name="Picture 3" descr="C:\Users\Наталья\Desktop\ДСад\20191028_114148.jpg"/>
          <p:cNvPicPr>
            <a:picLocks noChangeAspect="1" noChangeArrowheads="1"/>
          </p:cNvPicPr>
          <p:nvPr/>
        </p:nvPicPr>
        <p:blipFill>
          <a:blip r:embed="rId3" cstate="print"/>
          <a:srcRect l="7031" t="9722" r="26562" b="23611"/>
          <a:stretch>
            <a:fillRect/>
          </a:stretch>
        </p:blipFill>
        <p:spPr bwMode="auto">
          <a:xfrm>
            <a:off x="6000760" y="3143248"/>
            <a:ext cx="2500330" cy="1513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0" name="Picture 4" descr="C:\Users\Наталья\Desktop\ДСад\20191028_114308.jpg"/>
          <p:cNvPicPr>
            <a:picLocks noChangeAspect="1" noChangeArrowheads="1"/>
          </p:cNvPicPr>
          <p:nvPr/>
        </p:nvPicPr>
        <p:blipFill>
          <a:blip r:embed="rId4" cstate="print"/>
          <a:srcRect l="10937" t="19445" r="32812" b="11110"/>
          <a:stretch>
            <a:fillRect/>
          </a:stretch>
        </p:blipFill>
        <p:spPr bwMode="auto">
          <a:xfrm>
            <a:off x="642910" y="3137295"/>
            <a:ext cx="2571768" cy="1537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2" name="Picture 6" descr="C:\Users\Наталья\Desktop\ДСад\20191028_114055.jpg"/>
          <p:cNvPicPr>
            <a:picLocks noChangeAspect="1" noChangeArrowheads="1"/>
          </p:cNvPicPr>
          <p:nvPr/>
        </p:nvPicPr>
        <p:blipFill>
          <a:blip r:embed="rId5" cstate="print"/>
          <a:srcRect r="23437"/>
          <a:stretch>
            <a:fillRect/>
          </a:stretch>
        </p:blipFill>
        <p:spPr bwMode="auto">
          <a:xfrm>
            <a:off x="3571868" y="3429000"/>
            <a:ext cx="2214578" cy="1627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bg1">
                    <a:lumMod val="25000"/>
                  </a:schemeClr>
                </a:solidFill>
              </a:rPr>
              <a:t>выставка детских работ  «Самый красивый листок»</a:t>
            </a:r>
            <a:endParaRPr lang="ru-RU" sz="2400" dirty="0"/>
          </a:p>
        </p:txBody>
      </p:sp>
      <p:pic>
        <p:nvPicPr>
          <p:cNvPr id="4" name="Picture 6" descr="C:\Users\Наталья\Desktop\ДСад\20191014_0714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0833" r="9375" b="11111"/>
          <a:stretch>
            <a:fillRect/>
          </a:stretch>
        </p:blipFill>
        <p:spPr bwMode="auto">
          <a:xfrm>
            <a:off x="428596" y="1214422"/>
            <a:ext cx="8340909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3000372"/>
            <a:ext cx="36433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Листопад, листопад! 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Листья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по ветру летят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!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Много на земле опавших Ярких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листьев  ждёт ребят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! 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Соберём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из них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букет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И поставим в вазу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Станет комната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красивей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И нарядней сразу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!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Наталья\Desktop\20191111_171417(0)-1.jpg"/>
          <p:cNvPicPr>
            <a:picLocks noChangeAspect="1" noChangeArrowheads="1"/>
          </p:cNvPicPr>
          <p:nvPr/>
        </p:nvPicPr>
        <p:blipFill>
          <a:blip r:embed="rId2" cstate="print"/>
          <a:srcRect t="4166" r="3623"/>
          <a:stretch>
            <a:fillRect/>
          </a:stretch>
        </p:blipFill>
        <p:spPr bwMode="auto">
          <a:xfrm>
            <a:off x="4214810" y="2214554"/>
            <a:ext cx="1978279" cy="3127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6" descr="C:\Users\Наталья\Desktop\20191111_222727.jpg"/>
          <p:cNvPicPr>
            <a:picLocks noChangeAspect="1" noChangeArrowheads="1"/>
          </p:cNvPicPr>
          <p:nvPr/>
        </p:nvPicPr>
        <p:blipFill>
          <a:blip r:embed="rId3" cstate="print"/>
          <a:srcRect l="1852" t="14583" r="9259" b="8333"/>
          <a:stretch>
            <a:fillRect/>
          </a:stretch>
        </p:blipFill>
        <p:spPr bwMode="auto">
          <a:xfrm>
            <a:off x="6786578" y="2786058"/>
            <a:ext cx="2038879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3" descr="C:\Users\Наталья\Desktop\s1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7" descr="C:\Users\Наталья\Desktop\20191111_171303-1.jpg"/>
          <p:cNvPicPr>
            <a:picLocks noChangeAspect="1" noChangeArrowheads="1"/>
          </p:cNvPicPr>
          <p:nvPr/>
        </p:nvPicPr>
        <p:blipFill>
          <a:blip r:embed="rId2" cstate="print"/>
          <a:srcRect t="8333" r="4025"/>
          <a:stretch>
            <a:fillRect/>
          </a:stretch>
        </p:blipFill>
        <p:spPr bwMode="auto">
          <a:xfrm>
            <a:off x="7072330" y="1785926"/>
            <a:ext cx="1710556" cy="2183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C:\Users\Наталья\Desktop\20191111_171207-1.jpg"/>
          <p:cNvPicPr>
            <a:picLocks noChangeAspect="1" noChangeArrowheads="1"/>
          </p:cNvPicPr>
          <p:nvPr/>
        </p:nvPicPr>
        <p:blipFill>
          <a:blip r:embed="rId3" cstate="print"/>
          <a:srcRect l="3906" r="6250"/>
          <a:stretch>
            <a:fillRect/>
          </a:stretch>
        </p:blipFill>
        <p:spPr bwMode="auto">
          <a:xfrm>
            <a:off x="3643306" y="1928802"/>
            <a:ext cx="2623402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 descr="C:\Users\Наталья\Desktop\20191111_171224.jpg"/>
          <p:cNvPicPr>
            <a:picLocks noChangeAspect="1" noChangeArrowheads="1"/>
          </p:cNvPicPr>
          <p:nvPr/>
        </p:nvPicPr>
        <p:blipFill>
          <a:blip r:embed="rId4" cstate="print"/>
          <a:srcRect l="12499" r="15625" b="20833"/>
          <a:stretch>
            <a:fillRect/>
          </a:stretch>
        </p:blipFill>
        <p:spPr bwMode="auto">
          <a:xfrm>
            <a:off x="1071538" y="4572008"/>
            <a:ext cx="2000264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 descr="C:\Users\Наталья\Desktop\20191111_222644.jpg"/>
          <p:cNvPicPr>
            <a:picLocks noChangeAspect="1" noChangeArrowheads="1"/>
          </p:cNvPicPr>
          <p:nvPr/>
        </p:nvPicPr>
        <p:blipFill>
          <a:blip r:embed="rId5" cstate="print"/>
          <a:srcRect l="9375" r="14062"/>
          <a:stretch>
            <a:fillRect/>
          </a:stretch>
        </p:blipFill>
        <p:spPr bwMode="auto">
          <a:xfrm>
            <a:off x="6286512" y="4500570"/>
            <a:ext cx="2625365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2844" y="1714488"/>
            <a:ext cx="3571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Можно взять газеты, книжки, Засушить листву,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А потом собрать из листьев Мышку и сову…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Наши руки – не для скуки!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Всё умеют делать руки! Интересные дела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Осень детям принесла! </a:t>
            </a:r>
          </a:p>
          <a:p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</a:rPr>
              <a:t>Буслова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Светлана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3" descr="C:\Users\Наталья\Desktop\s12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1571612"/>
          </a:xfrm>
          <a:prstGeom prst="rect">
            <a:avLst/>
          </a:prstGeom>
          <a:noFill/>
        </p:spPr>
      </p:pic>
      <p:pic>
        <p:nvPicPr>
          <p:cNvPr id="1026" name="Picture 2" descr="C:\Users\Наталья\Desktop\20191113_171337.jpg"/>
          <p:cNvPicPr>
            <a:picLocks noChangeAspect="1" noChangeArrowheads="1"/>
          </p:cNvPicPr>
          <p:nvPr/>
        </p:nvPicPr>
        <p:blipFill>
          <a:blip r:embed="rId7" cstate="print"/>
          <a:srcRect l="9259" t="30208" r="9259" b="8333"/>
          <a:stretch>
            <a:fillRect/>
          </a:stretch>
        </p:blipFill>
        <p:spPr bwMode="auto">
          <a:xfrm>
            <a:off x="3786182" y="4500570"/>
            <a:ext cx="1714512" cy="2107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3050"/>
            <a:ext cx="8229600" cy="1214446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3100" b="1" i="1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Литература</a:t>
            </a:r>
            <a:r>
              <a:rPr lang="ru-RU" sz="4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4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54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27764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714620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 РОЖДЕНИЯ ДО </a:t>
            </a:r>
            <a:r>
              <a:rPr lang="ru-RU" b="1" i="1" dirty="0" err="1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ШКОЛЫ.Основная</a:t>
            </a:r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общеобразовательная программа дошкольного образования / Под ред. Н. Е. </a:t>
            </a:r>
            <a:r>
              <a:rPr lang="ru-RU" b="1" i="1" dirty="0" err="1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Вераксы</a:t>
            </a:r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Т. С. Комаровой, М. А. Васильевой. - М.:МОЗАИКА-СИНТЕЗ, 2010. - 304 </a:t>
            </a:r>
            <a:endParaRPr lang="ru-RU" sz="2400" b="1" i="1" dirty="0" smtClean="0">
              <a:solidFill>
                <a:schemeClr val="bg1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C:\Users\Наталья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57430"/>
            <a:ext cx="8229600" cy="178595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3" descr="C:\Users\Наталья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2859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71801" y="5929330"/>
            <a:ext cx="2500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000241"/>
            <a:ext cx="850112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>
                    <a:lumMod val="25000"/>
                  </a:schemeClr>
                </a:solidFill>
              </a:rPr>
              <a:t>Вид проекта: информационно-творческий.</a:t>
            </a:r>
            <a:br>
              <a:rPr lang="ru-RU" sz="2400" b="1" i="1" dirty="0" smtClean="0">
                <a:solidFill>
                  <a:schemeClr val="bg1">
                    <a:lumMod val="25000"/>
                  </a:schemeClr>
                </a:solidFill>
              </a:rPr>
            </a:br>
            <a:r>
              <a:rPr lang="ru-RU" sz="2400" b="1" i="1" dirty="0" smtClean="0">
                <a:solidFill>
                  <a:schemeClr val="bg1">
                    <a:lumMod val="25000"/>
                  </a:schemeClr>
                </a:solidFill>
              </a:rPr>
              <a:t>Продолжительность: краткосрочный </a:t>
            </a:r>
          </a:p>
          <a:p>
            <a:r>
              <a:rPr lang="ru-RU" sz="2400" b="1" i="1" dirty="0" smtClean="0">
                <a:solidFill>
                  <a:schemeClr val="bg1">
                    <a:lumMod val="25000"/>
                  </a:schemeClr>
                </a:solidFill>
              </a:rPr>
              <a:t>Участники: дети подготовительной группы, воспитатели, муз. руководитель, родители.</a:t>
            </a:r>
          </a:p>
          <a:p>
            <a:r>
              <a:rPr lang="ru-RU" sz="2400" b="1" i="1" dirty="0" smtClean="0">
                <a:solidFill>
                  <a:schemeClr val="bg1">
                    <a:lumMod val="25000"/>
                  </a:schemeClr>
                </a:solidFill>
              </a:rPr>
              <a:t>Рок реализации: 1 месяц</a:t>
            </a:r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bg1">
                    <a:lumMod val="25000"/>
                  </a:schemeClr>
                </a:solidFill>
              </a:rPr>
            </a:br>
            <a:endParaRPr lang="ru-RU" b="1" i="1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1026" name="Picture 2" descr="C:\Users\Наталья\Desktop\ДСад\20191028_113404.jpg"/>
          <p:cNvPicPr>
            <a:picLocks noChangeAspect="1" noChangeArrowheads="1"/>
          </p:cNvPicPr>
          <p:nvPr/>
        </p:nvPicPr>
        <p:blipFill>
          <a:blip r:embed="rId2" cstate="print"/>
          <a:srcRect l="8421"/>
          <a:stretch>
            <a:fillRect/>
          </a:stretch>
        </p:blipFill>
        <p:spPr bwMode="auto">
          <a:xfrm>
            <a:off x="2428860" y="4000504"/>
            <a:ext cx="3643338" cy="2381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 descr="C:\Users\Наталья\Desktop\s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000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85794"/>
            <a:ext cx="7643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bg1">
                    <a:lumMod val="25000"/>
                  </a:schemeClr>
                </a:solidFill>
              </a:rPr>
              <a:t>                      Актуальность</a:t>
            </a:r>
            <a:endParaRPr lang="ru-RU" sz="3200" b="1" i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500174"/>
            <a:ext cx="828680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У детей недостаточно представлений о предметах и явлениях природы. Наша задача – помочь ребёнку-дошкольнику открыть мир окружающей природы.</a:t>
            </a:r>
          </a:p>
          <a:p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  Необходимо предоставить детям возможность общаться с живой природой и наблюдать за растениями и животными. Общение с природой, познание её тайн облагораживает человека, делает его более чутким. Познание природы, проникновение в её причинно-следственные связи между объектами и явлениями развивает мышление и способность к формированию научного мировоззрения</a:t>
            </a:r>
            <a:r>
              <a:rPr lang="ru-RU" sz="2000" dirty="0" smtClean="0"/>
              <a:t> </a:t>
            </a:r>
            <a:r>
              <a:rPr lang="ru-RU" sz="2000" i="1" dirty="0" smtClean="0">
                <a:solidFill>
                  <a:schemeClr val="bg1">
                    <a:lumMod val="25000"/>
                  </a:schemeClr>
                </a:solidFill>
              </a:rPr>
              <a:t>Развитие ребёнка в значительной степени зависит от природного окружения. А воспитание бережного и заботливого отношения к живой и неживой природе возможно тогда, когда дети будут располагать хотя бы элементарными знаниями о них, научатся наблюдать природу, видеть её красоту.</a:t>
            </a:r>
          </a:p>
          <a:p>
            <a:endParaRPr lang="ru-RU" sz="2400" i="1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pPr lvl="0"/>
            <a:r>
              <a:rPr lang="ru-RU" sz="2000" b="1" i="1" dirty="0" smtClean="0">
                <a:solidFill>
                  <a:schemeClr val="bg1">
                    <a:lumMod val="25000"/>
                  </a:schemeClr>
                </a:solidFill>
              </a:rPr>
              <a:t>Цель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200" b="1" i="1" dirty="0" smtClean="0">
                <a:solidFill>
                  <a:schemeClr val="bg1">
                    <a:lumMod val="25000"/>
                  </a:schemeClr>
                </a:solidFill>
              </a:rPr>
              <a:t>Расширять и систематизировать знание детей об осени, как о времени года, её признаках и явлениях.</a:t>
            </a:r>
            <a:br>
              <a:rPr lang="ru-RU" sz="2200" b="1" i="1" dirty="0" smtClean="0">
                <a:solidFill>
                  <a:schemeClr val="bg1">
                    <a:lumMod val="25000"/>
                  </a:schemeClr>
                </a:solidFill>
              </a:rPr>
            </a:br>
            <a:r>
              <a:rPr lang="ru-RU" sz="2200" b="1" i="1" dirty="0" smtClean="0">
                <a:solidFill>
                  <a:schemeClr val="bg1">
                    <a:lumMod val="25000"/>
                  </a:schemeClr>
                </a:solidFill>
              </a:rPr>
              <a:t>Создание условий для развития познавательных и творческих способностей детей в процессе проекта</a:t>
            </a:r>
            <a:r>
              <a:rPr lang="ru-RU" sz="2200" i="1" dirty="0" smtClean="0">
                <a:solidFill>
                  <a:schemeClr val="bg1">
                    <a:lumMod val="25000"/>
                  </a:schemeClr>
                </a:solidFill>
              </a:rPr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357430"/>
            <a:ext cx="82153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</a:rPr>
              <a:t>Задачи:</a:t>
            </a:r>
          </a:p>
          <a:p>
            <a:pPr lvl="0"/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</a:rPr>
              <a:t>Обобщить и систематизировать представления детей об осенних изменениях в природе, о характерных сезонных изменениях.</a:t>
            </a:r>
          </a:p>
          <a:p>
            <a:pPr lvl="0"/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</a:rPr>
              <a:t>Совершенствовать изобразительные навыки и умения, развивать умение видеть красоту окружающего природного мира, разнообразие его красок и форм.</a:t>
            </a:r>
          </a:p>
          <a:p>
            <a:pPr lvl="0"/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</a:rPr>
              <a:t>3. Расширять и активизировать речевой запас детей на основе углубления представлений об окружающем.</a:t>
            </a:r>
          </a:p>
          <a:p>
            <a:pPr lvl="0"/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</a:rPr>
              <a:t>4. Воспитывать чуткость к художественному слову, любовь и бережное отношение к природе.</a:t>
            </a:r>
          </a:p>
          <a:p>
            <a:pPr lvl="0"/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</a:rPr>
              <a:t>5. Сформировать активность и заинтересовать родителей в педагогическом процессе.</a:t>
            </a:r>
          </a:p>
          <a:p>
            <a:pPr lvl="0"/>
            <a:endParaRPr lang="ru-RU" b="1" i="1" dirty="0" smtClean="0">
              <a:solidFill>
                <a:schemeClr val="bg1">
                  <a:lumMod val="25000"/>
                </a:schemeClr>
              </a:solidFill>
            </a:endParaRPr>
          </a:p>
          <a:p>
            <a:pPr lvl="0"/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b="1" i="1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Предполагаемый результат:</a:t>
            </a:r>
            <a:r>
              <a:rPr lang="ru-RU" sz="2400" i="1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i="1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400" i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00034" y="1500174"/>
            <a:ext cx="821537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закрепление знаний и представлений детей об осени, её признаках;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bg1">
                  <a:lumMod val="25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расширение и активизация речевого запаса детей на основе углубления и обобщения представлений об окружающем, а также в процессе знакомства с рассказами, стихами, пословицами, загадками осенней тематики;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bg1">
                  <a:lumMod val="25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применение сформированных навыков связной речи в различных ситуациях общения;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bg1">
                  <a:lumMod val="25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отражение знаний, накопленных в процессе реализации проекта, в различных видах деятельности (изобразительной, театрализованной, умственной, игровой);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bg1">
                  <a:lumMod val="25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заинтересованность и активное участие родителей в образовательном процессе детского сада.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bg1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b="1" i="1" dirty="0" smtClean="0">
                <a:solidFill>
                  <a:schemeClr val="bg1">
                    <a:lumMod val="25000"/>
                  </a:schemeClr>
                </a:solidFill>
              </a:rPr>
              <a:t>1 этап</a:t>
            </a:r>
            <a:r>
              <a:rPr lang="ru-RU" sz="2400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b="1" i="1" dirty="0" smtClean="0">
                <a:solidFill>
                  <a:schemeClr val="bg1">
                    <a:lumMod val="25000"/>
                  </a:schemeClr>
                </a:solidFill>
              </a:rPr>
              <a:t>Подготовительный</a:t>
            </a:r>
            <a:r>
              <a:rPr lang="ru-RU" sz="2400" i="1" dirty="0" smtClean="0">
                <a:solidFill>
                  <a:schemeClr val="bg1">
                    <a:lumMod val="25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bg1">
                    <a:lumMod val="25000"/>
                  </a:schemeClr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571612"/>
            <a:ext cx="80724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 smtClean="0">
                <a:solidFill>
                  <a:schemeClr val="bg1">
                    <a:lumMod val="25000"/>
                  </a:schemeClr>
                </a:solidFill>
              </a:rPr>
              <a:t>составление плана совместной работы с детьми, родителями;</a:t>
            </a:r>
            <a:br>
              <a:rPr lang="ru-RU" sz="2000" b="1" i="1" dirty="0" smtClean="0">
                <a:solidFill>
                  <a:schemeClr val="bg1">
                    <a:lumMod val="25000"/>
                  </a:schemeClr>
                </a:solidFill>
              </a:rPr>
            </a:br>
            <a:r>
              <a:rPr lang="ru-RU" sz="2000" b="1" i="1" dirty="0" smtClean="0">
                <a:solidFill>
                  <a:schemeClr val="bg1">
                    <a:lumMod val="25000"/>
                  </a:schemeClr>
                </a:solidFill>
              </a:rPr>
              <a:t>разработка конспектов НОД;</a:t>
            </a:r>
            <a:br>
              <a:rPr lang="ru-RU" sz="2000" b="1" i="1" dirty="0" smtClean="0">
                <a:solidFill>
                  <a:schemeClr val="bg1">
                    <a:lumMod val="25000"/>
                  </a:schemeClr>
                </a:solidFill>
              </a:rPr>
            </a:br>
            <a:endParaRPr lang="ru-RU" sz="2000" b="1" i="1" dirty="0" smtClean="0">
              <a:solidFill>
                <a:schemeClr val="bg1">
                  <a:lumMod val="25000"/>
                </a:schemeClr>
              </a:solidFill>
            </a:endParaRPr>
          </a:p>
          <a:p>
            <a:pPr lvl="0"/>
            <a:r>
              <a:rPr lang="ru-RU" sz="2000" b="1" i="1" dirty="0" smtClean="0">
                <a:solidFill>
                  <a:schemeClr val="bg1">
                    <a:lumMod val="25000"/>
                  </a:schemeClr>
                </a:solidFill>
              </a:rPr>
              <a:t>подбор материала и оборудования для НОД, бесед, игр с детьми;</a:t>
            </a:r>
            <a:br>
              <a:rPr lang="ru-RU" sz="2000" b="1" i="1" dirty="0" smtClean="0">
                <a:solidFill>
                  <a:schemeClr val="bg1">
                    <a:lumMod val="25000"/>
                  </a:schemeClr>
                </a:solidFill>
              </a:rPr>
            </a:br>
            <a:endParaRPr lang="ru-RU" sz="2000" b="1" i="1" dirty="0" smtClean="0">
              <a:solidFill>
                <a:schemeClr val="bg1">
                  <a:lumMod val="25000"/>
                </a:schemeClr>
              </a:solidFill>
            </a:endParaRPr>
          </a:p>
          <a:p>
            <a:pPr lvl="0"/>
            <a:r>
              <a:rPr lang="ru-RU" sz="2000" b="1" i="1" dirty="0" smtClean="0">
                <a:solidFill>
                  <a:schemeClr val="bg1">
                    <a:lumMod val="25000"/>
                  </a:schemeClr>
                </a:solidFill>
              </a:rPr>
              <a:t>подбор художественного материала;</a:t>
            </a:r>
            <a:br>
              <a:rPr lang="ru-RU" sz="2000" b="1" i="1" dirty="0" smtClean="0">
                <a:solidFill>
                  <a:schemeClr val="bg1">
                    <a:lumMod val="25000"/>
                  </a:schemeClr>
                </a:solidFill>
              </a:rPr>
            </a:br>
            <a:endParaRPr lang="ru-RU" sz="2000" i="1" dirty="0" smtClean="0"/>
          </a:p>
          <a:p>
            <a:r>
              <a:rPr lang="ru-RU" sz="2000" b="1" i="1" dirty="0" smtClean="0">
                <a:solidFill>
                  <a:schemeClr val="bg1">
                    <a:lumMod val="25000"/>
                  </a:schemeClr>
                </a:solidFill>
              </a:rPr>
              <a:t>оформление папок – передвижек для родителей по теме проекта;</a:t>
            </a:r>
            <a:br>
              <a:rPr lang="ru-RU" sz="2000" b="1" i="1" dirty="0" smtClean="0">
                <a:solidFill>
                  <a:schemeClr val="bg1">
                    <a:lumMod val="25000"/>
                  </a:schemeClr>
                </a:solidFill>
              </a:rPr>
            </a:br>
            <a:endParaRPr lang="ru-RU" sz="2000" b="1" i="1" dirty="0" smtClean="0">
              <a:solidFill>
                <a:schemeClr val="bg1">
                  <a:lumMod val="25000"/>
                </a:schemeClr>
              </a:solidFill>
            </a:endParaRPr>
          </a:p>
          <a:p>
            <a:r>
              <a:rPr lang="ru-RU" sz="2000" b="1" i="1" dirty="0" smtClean="0">
                <a:solidFill>
                  <a:schemeClr val="bg1">
                    <a:lumMod val="25000"/>
                  </a:schemeClr>
                </a:solidFill>
              </a:rPr>
              <a:t>беседа с родителями о необходимом участии их в проекте, о серьёзном отношении к воспитательно-образовательному процессу в МДОУ.</a:t>
            </a:r>
            <a:endParaRPr lang="ru-RU" sz="2000" b="1" i="1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800" b="1" i="1" dirty="0" smtClean="0">
                <a:solidFill>
                  <a:schemeClr val="bg1">
                    <a:lumMod val="25000"/>
                  </a:schemeClr>
                </a:solidFill>
              </a:rPr>
              <a:t>2 Этап</a:t>
            </a:r>
            <a:br>
              <a:rPr lang="ru-RU" sz="2800" b="1" i="1" dirty="0" smtClean="0">
                <a:solidFill>
                  <a:schemeClr val="bg1">
                    <a:lumMod val="25000"/>
                  </a:schemeClr>
                </a:solidFill>
              </a:rPr>
            </a:br>
            <a:r>
              <a:rPr lang="ru-RU" sz="2700" b="1" i="1" dirty="0" smtClean="0">
                <a:solidFill>
                  <a:schemeClr val="bg1">
                    <a:lumMod val="25000"/>
                  </a:schemeClr>
                </a:solidFill>
              </a:rPr>
              <a:t>Практический </a:t>
            </a:r>
            <a:br>
              <a:rPr lang="ru-RU" sz="2700" b="1" i="1" dirty="0" smtClean="0">
                <a:solidFill>
                  <a:schemeClr val="bg1">
                    <a:lumMod val="25000"/>
                  </a:schemeClr>
                </a:solidFill>
              </a:rPr>
            </a:br>
            <a:endParaRPr lang="ru-RU" sz="2700" b="1" i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sz="2400" b="1" i="1" dirty="0" smtClean="0">
                <a:solidFill>
                  <a:schemeClr val="bg1">
                    <a:lumMod val="25000"/>
                  </a:schemeClr>
                </a:solidFill>
              </a:rPr>
              <a:t>План реализации проекта.</a:t>
            </a:r>
          </a:p>
          <a:p>
            <a:pPr lvl="0">
              <a:buNone/>
            </a:pPr>
            <a:r>
              <a:rPr lang="ru-RU" sz="2400" b="1" i="1" dirty="0" smtClean="0">
                <a:solidFill>
                  <a:schemeClr val="bg1">
                    <a:lumMod val="25000"/>
                  </a:schemeClr>
                </a:solidFill>
              </a:rPr>
              <a:t>Содержание деятельности по образовательным областям:</a:t>
            </a:r>
          </a:p>
          <a:p>
            <a:pPr lvl="0">
              <a:buNone/>
            </a:pPr>
            <a:r>
              <a:rPr lang="ru-RU" sz="2600" b="1" i="1" dirty="0" smtClean="0">
                <a:solidFill>
                  <a:schemeClr val="bg1">
                    <a:lumMod val="25000"/>
                  </a:schemeClr>
                </a:solidFill>
              </a:rPr>
              <a:t>Познавательное развитие.</a:t>
            </a:r>
          </a:p>
          <a:p>
            <a:pPr lvl="0"/>
            <a:r>
              <a:rPr lang="ru-RU" sz="2200" b="1" i="1" dirty="0" smtClean="0">
                <a:solidFill>
                  <a:schemeClr val="bg1">
                    <a:lumMod val="25000"/>
                  </a:schemeClr>
                </a:solidFill>
              </a:rPr>
              <a:t>НОД «Осенняя прогулка»;</a:t>
            </a:r>
          </a:p>
          <a:p>
            <a:pPr lvl="0"/>
            <a:r>
              <a:rPr lang="ru-RU" sz="2200" b="1" i="1" dirty="0" smtClean="0">
                <a:solidFill>
                  <a:schemeClr val="bg1">
                    <a:lumMod val="25000"/>
                  </a:schemeClr>
                </a:solidFill>
              </a:rPr>
              <a:t>НОД «Дарит осень чудеса»;</a:t>
            </a:r>
          </a:p>
          <a:p>
            <a:pPr lvl="0"/>
            <a:r>
              <a:rPr lang="ru-RU" sz="2200" b="1" i="1" dirty="0" smtClean="0">
                <a:solidFill>
                  <a:schemeClr val="bg1">
                    <a:lumMod val="25000"/>
                  </a:schemeClr>
                </a:solidFill>
              </a:rPr>
              <a:t>цикл наблюдений «Изучаем жизнь природы осенью»;</a:t>
            </a:r>
          </a:p>
          <a:p>
            <a:pPr lvl="0"/>
            <a:r>
              <a:rPr lang="ru-RU" sz="2200" b="1" i="1" dirty="0" smtClean="0">
                <a:solidFill>
                  <a:schemeClr val="bg1">
                    <a:lumMod val="25000"/>
                  </a:schemeClr>
                </a:solidFill>
              </a:rPr>
              <a:t>экскурсия по территории ДОУ;</a:t>
            </a:r>
          </a:p>
          <a:p>
            <a:pPr lvl="0"/>
            <a:r>
              <a:rPr lang="ru-RU" sz="2200" b="1" i="1" dirty="0" smtClean="0">
                <a:solidFill>
                  <a:schemeClr val="bg1">
                    <a:lumMod val="25000"/>
                  </a:schemeClr>
                </a:solidFill>
              </a:rPr>
              <a:t>экспериментальная деятельность с осенними листьями;</a:t>
            </a:r>
          </a:p>
          <a:p>
            <a:pPr lvl="0"/>
            <a:r>
              <a:rPr lang="ru-RU" sz="2200" b="1" i="1" dirty="0" err="1" smtClean="0">
                <a:solidFill>
                  <a:schemeClr val="bg1">
                    <a:lumMod val="25000"/>
                  </a:schemeClr>
                </a:solidFill>
              </a:rPr>
              <a:t>д</a:t>
            </a:r>
            <a:r>
              <a:rPr lang="ru-RU" sz="2200" b="1" i="1" dirty="0" smtClean="0">
                <a:solidFill>
                  <a:schemeClr val="bg1">
                    <a:lumMod val="25000"/>
                  </a:schemeClr>
                </a:solidFill>
              </a:rPr>
              <a:t>/и «С какого дерева листок», «Кто больше знает примет осени? »,</a:t>
            </a:r>
            <a:r>
              <a:rPr lang="ru-RU" sz="2200" dirty="0" smtClean="0"/>
              <a:t>  </a:t>
            </a:r>
            <a:r>
              <a:rPr lang="ru-RU" sz="2200" b="1" i="1" dirty="0" smtClean="0">
                <a:solidFill>
                  <a:schemeClr val="bg1">
                    <a:lumMod val="25000"/>
                  </a:schemeClr>
                </a:solidFill>
              </a:rPr>
              <a:t>«Когда это бывает?»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6625" name="Picture 1" descr="C:\Users\Наталья\Desktop\ДСад\20191029_100008.jpg"/>
          <p:cNvPicPr>
            <a:picLocks noChangeAspect="1" noChangeArrowheads="1"/>
          </p:cNvPicPr>
          <p:nvPr/>
        </p:nvPicPr>
        <p:blipFill>
          <a:blip r:embed="rId2" cstate="print"/>
          <a:srcRect l="5555" t="30208" r="7407" b="13542"/>
          <a:stretch>
            <a:fillRect/>
          </a:stretch>
        </p:blipFill>
        <p:spPr bwMode="auto">
          <a:xfrm>
            <a:off x="7000892" y="285728"/>
            <a:ext cx="1431406" cy="1644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i="1" dirty="0" smtClean="0">
                <a:solidFill>
                  <a:schemeClr val="bg1">
                    <a:lumMod val="25000"/>
                  </a:schemeClr>
                </a:solidFill>
              </a:rPr>
              <a:t>Речевое развитие.</a:t>
            </a:r>
            <a:r>
              <a:rPr lang="ru-RU" sz="2800" b="1" i="1" dirty="0" smtClean="0">
                <a:solidFill>
                  <a:schemeClr val="bg1">
                    <a:lumMod val="25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bg1">
                    <a:lumMod val="25000"/>
                  </a:schemeClr>
                </a:solidFill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571612"/>
            <a:ext cx="80724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 smtClean="0">
                <a:solidFill>
                  <a:schemeClr val="bg1">
                    <a:lumMod val="25000"/>
                  </a:schemeClr>
                </a:solidFill>
              </a:rPr>
              <a:t>составление описательных рассказов об  осени,</a:t>
            </a:r>
          </a:p>
          <a:p>
            <a:pPr lvl="0"/>
            <a:r>
              <a:rPr lang="ru-RU" sz="2000" b="1" i="1" dirty="0" smtClean="0">
                <a:solidFill>
                  <a:schemeClr val="bg1">
                    <a:lumMod val="25000"/>
                  </a:schemeClr>
                </a:solidFill>
              </a:rPr>
              <a:t>рассказов  из личного опыта  по картинам и иллюстрациям;</a:t>
            </a:r>
          </a:p>
          <a:p>
            <a:r>
              <a:rPr lang="ru-RU" sz="2000" b="1" i="1" dirty="0" smtClean="0">
                <a:solidFill>
                  <a:schemeClr val="bg1">
                    <a:lumMod val="25000"/>
                  </a:schemeClr>
                </a:solidFill>
              </a:rPr>
              <a:t>Дидактические игры «С какой ветки, детки?», « Что лишнее?», «Какая бывает осень? », «Угадай по описанию».. </a:t>
            </a:r>
          </a:p>
          <a:p>
            <a:pPr lvl="0"/>
            <a:r>
              <a:rPr lang="ru-RU" sz="2000" b="1" i="1" dirty="0" smtClean="0">
                <a:solidFill>
                  <a:schemeClr val="bg1">
                    <a:lumMod val="25000"/>
                  </a:schemeClr>
                </a:solidFill>
              </a:rPr>
              <a:t>Чтение художественной литературы:</a:t>
            </a:r>
          </a:p>
          <a:p>
            <a:pPr lvl="0"/>
            <a:r>
              <a:rPr lang="ru-RU" sz="2000" b="1" i="1" dirty="0" smtClean="0">
                <a:solidFill>
                  <a:schemeClr val="bg1">
                    <a:lumMod val="25000"/>
                  </a:schemeClr>
                </a:solidFill>
              </a:rPr>
              <a:t>Басня И.Крылова «Стрекоза и муравей». </a:t>
            </a:r>
          </a:p>
          <a:p>
            <a:pPr lvl="0"/>
            <a:r>
              <a:rPr lang="ru-RU" sz="2000" b="1" i="1" dirty="0" smtClean="0">
                <a:solidFill>
                  <a:schemeClr val="bg1">
                    <a:lumMod val="25000"/>
                  </a:schemeClr>
                </a:solidFill>
              </a:rPr>
              <a:t> С. Пушкин «Уж небо осенью дышало… »;</a:t>
            </a:r>
          </a:p>
          <a:p>
            <a:pPr lvl="0"/>
            <a:r>
              <a:rPr lang="ru-RU" sz="2000" b="1" i="1" dirty="0" smtClean="0">
                <a:solidFill>
                  <a:schemeClr val="bg1">
                    <a:lumMod val="25000"/>
                  </a:schemeClr>
                </a:solidFill>
              </a:rPr>
              <a:t>И. А. Бунин «Лес, точно терем расписной… »;</a:t>
            </a:r>
          </a:p>
          <a:p>
            <a:pPr lvl="0"/>
            <a:r>
              <a:rPr lang="ru-RU" sz="2000" b="1" i="1" dirty="0" smtClean="0">
                <a:solidFill>
                  <a:schemeClr val="bg1">
                    <a:lumMod val="25000"/>
                  </a:schemeClr>
                </a:solidFill>
              </a:rPr>
              <a:t>А. Майков «Осенние листья»;</a:t>
            </a:r>
          </a:p>
          <a:p>
            <a:pPr lvl="0"/>
            <a:r>
              <a:rPr lang="ru-RU" sz="2000" b="1" i="1" dirty="0" smtClean="0">
                <a:solidFill>
                  <a:schemeClr val="bg1">
                    <a:lumMod val="25000"/>
                  </a:schemeClr>
                </a:solidFill>
              </a:rPr>
              <a:t>Е. Трутнева «Листопад»,</a:t>
            </a:r>
          </a:p>
          <a:p>
            <a:pPr lvl="0"/>
            <a:r>
              <a:rPr lang="ru-RU" sz="2000" b="1" i="1" dirty="0" smtClean="0">
                <a:solidFill>
                  <a:schemeClr val="bg1">
                    <a:lumMod val="25000"/>
                  </a:schemeClr>
                </a:solidFill>
              </a:rPr>
              <a:t>А.Фет «Ласточки пропали».</a:t>
            </a:r>
          </a:p>
          <a:p>
            <a:pPr lvl="0"/>
            <a:r>
              <a:rPr lang="ru-RU" sz="2000" b="1" i="1" dirty="0" smtClean="0">
                <a:solidFill>
                  <a:schemeClr val="bg1">
                    <a:lumMod val="25000"/>
                  </a:schemeClr>
                </a:solidFill>
              </a:rPr>
              <a:t>загадки, пословицы, поговорки.</a:t>
            </a:r>
          </a:p>
          <a:p>
            <a:endParaRPr lang="ru-RU" sz="2400" b="1" i="1" dirty="0" smtClean="0">
              <a:solidFill>
                <a:schemeClr val="bg1">
                  <a:lumMod val="25000"/>
                </a:schemeClr>
              </a:solidFill>
            </a:endParaRPr>
          </a:p>
          <a:p>
            <a:endParaRPr lang="ru-RU" sz="2400" b="1" i="1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Художественно-эстетическое развитие</a:t>
            </a:r>
            <a:endParaRPr lang="ru-RU" sz="2400" b="1" i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28596" y="1428736"/>
            <a:ext cx="8286808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Рисование «Золотая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осень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Рисование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«Ветка рябины»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>
                  <a:lumMod val="2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Рисование«Самый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красивый листок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(штампование листьями) 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Аппликация«Осенняя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ветка березы»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b="1" i="1" dirty="0" smtClean="0">
                <a:solidFill>
                  <a:schemeClr val="bg1">
                    <a:lumMod val="25000"/>
                  </a:schemeClr>
                </a:solidFill>
              </a:rPr>
              <a:t>Аппликация  «Утки летят» (по сказке Гаршина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b="1" i="1" dirty="0" smtClean="0">
                <a:solidFill>
                  <a:schemeClr val="bg1">
                    <a:lumMod val="25000"/>
                  </a:schemeClr>
                </a:solidFill>
              </a:rPr>
              <a:t> «Лягушка-путешественница»).</a:t>
            </a:r>
            <a:endParaRPr kumimoji="0" lang="ru-RU" sz="2000" b="1" i="1" u="none" strike="noStrike" cap="none" normalizeH="0" dirty="0" smtClean="0">
              <a:ln>
                <a:noFill/>
              </a:ln>
              <a:solidFill>
                <a:schemeClr val="bg1">
                  <a:lumMod val="2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Лепка </a:t>
            </a:r>
            <a:r>
              <a:rPr lang="ru-RU" sz="2000" b="1" i="1" dirty="0" smtClean="0">
                <a:solidFill>
                  <a:schemeClr val="bg1">
                    <a:lumMod val="25000"/>
                  </a:schemeClr>
                </a:solidFill>
              </a:rPr>
              <a:t>«Корзина с грибами».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/и «Найди самый красивый листок»,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И. С. Остроухов «Золотая осень»,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И. И. Левитан «Золотая осень»,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И. Шишкин «Осень»</a:t>
            </a:r>
          </a:p>
          <a:p>
            <a:pPr lvl="0"/>
            <a:r>
              <a:rPr lang="ru-RU" sz="2000" b="1" i="1" dirty="0" smtClean="0">
                <a:solidFill>
                  <a:schemeClr val="bg1">
                    <a:lumMod val="25000"/>
                  </a:schemeClr>
                </a:solidFill>
              </a:rPr>
              <a:t>Прослушивание музыкальных произведений:</a:t>
            </a:r>
          </a:p>
          <a:p>
            <a:pPr lvl="0"/>
            <a:r>
              <a:rPr lang="ru-RU" sz="2000" b="1" i="1" dirty="0" smtClean="0">
                <a:solidFill>
                  <a:schemeClr val="bg1">
                    <a:lumMod val="25000"/>
                  </a:schemeClr>
                </a:solidFill>
              </a:rPr>
              <a:t>П. Чайковский «Времена года»,</a:t>
            </a:r>
          </a:p>
          <a:p>
            <a:pPr lvl="0"/>
            <a:r>
              <a:rPr lang="ru-RU" sz="2000" b="1" i="1" dirty="0" smtClean="0">
                <a:solidFill>
                  <a:schemeClr val="bg1">
                    <a:lumMod val="25000"/>
                  </a:schemeClr>
                </a:solidFill>
              </a:rPr>
              <a:t>А. </a:t>
            </a:r>
            <a:r>
              <a:rPr lang="ru-RU" sz="2000" b="1" i="1" dirty="0" err="1" smtClean="0">
                <a:solidFill>
                  <a:schemeClr val="bg1">
                    <a:lumMod val="25000"/>
                  </a:schemeClr>
                </a:solidFill>
              </a:rPr>
              <a:t>Вивальди</a:t>
            </a:r>
            <a:r>
              <a:rPr lang="ru-RU" sz="2000" b="1" i="1" dirty="0" smtClean="0">
                <a:solidFill>
                  <a:schemeClr val="bg1">
                    <a:lumMod val="25000"/>
                  </a:schemeClr>
                </a:solidFill>
              </a:rPr>
              <a:t> «Времена года»,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Наталья\Desktop\20191028_143103.jpg"/>
          <p:cNvPicPr>
            <a:picLocks noChangeAspect="1" noChangeArrowheads="1"/>
          </p:cNvPicPr>
          <p:nvPr/>
        </p:nvPicPr>
        <p:blipFill>
          <a:blip r:embed="rId2" cstate="print"/>
          <a:srcRect l="12981" b="15384"/>
          <a:stretch>
            <a:fillRect/>
          </a:stretch>
        </p:blipFill>
        <p:spPr bwMode="auto">
          <a:xfrm>
            <a:off x="6572264" y="3214686"/>
            <a:ext cx="2143149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 descr="C:\Users\Наталья\Desktop\ДСад\20191018_150319.jpg"/>
          <p:cNvPicPr>
            <a:picLocks noChangeAspect="1" noChangeArrowheads="1"/>
          </p:cNvPicPr>
          <p:nvPr/>
        </p:nvPicPr>
        <p:blipFill>
          <a:blip r:embed="rId3" cstate="print"/>
          <a:srcRect l="5468" r="15625" b="2777"/>
          <a:stretch>
            <a:fillRect/>
          </a:stretch>
        </p:blipFill>
        <p:spPr bwMode="auto">
          <a:xfrm>
            <a:off x="5643570" y="5000636"/>
            <a:ext cx="2074559" cy="1234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 descr="C:\Users\Наталья\Desktop\ДСад\20191018_150221.jpg"/>
          <p:cNvPicPr>
            <a:picLocks noChangeAspect="1" noChangeArrowheads="1"/>
          </p:cNvPicPr>
          <p:nvPr/>
        </p:nvPicPr>
        <p:blipFill>
          <a:blip r:embed="rId4" cstate="print"/>
          <a:srcRect l="4687" r="10937"/>
          <a:stretch>
            <a:fillRect/>
          </a:stretch>
        </p:blipFill>
        <p:spPr bwMode="auto">
          <a:xfrm>
            <a:off x="5929322" y="1142984"/>
            <a:ext cx="2250313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rgbClr val="000000"/>
      </a:dk1>
      <a:lt1>
        <a:srgbClr val="FFFAA9"/>
      </a:lt1>
      <a:dk2>
        <a:srgbClr val="000000"/>
      </a:dk2>
      <a:lt2>
        <a:srgbClr val="B2B2B2"/>
      </a:lt2>
      <a:accent1>
        <a:srgbClr val="FFC110"/>
      </a:accent1>
      <a:accent2>
        <a:srgbClr val="BDDD00"/>
      </a:accent2>
      <a:accent3>
        <a:srgbClr val="FFFCD1"/>
      </a:accent3>
      <a:accent4>
        <a:srgbClr val="000000"/>
      </a:accent4>
      <a:accent5>
        <a:srgbClr val="FFDDAA"/>
      </a:accent5>
      <a:accent6>
        <a:srgbClr val="ABC800"/>
      </a:accent6>
      <a:hlink>
        <a:srgbClr val="2E2B00"/>
      </a:hlink>
      <a:folHlink>
        <a:srgbClr val="2E2B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683</Words>
  <Application>Microsoft Office PowerPoint</Application>
  <PresentationFormat>Экран (4:3)</PresentationFormat>
  <Paragraphs>118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Здравствуй ,Осень!</vt:lpstr>
      <vt:lpstr> </vt:lpstr>
      <vt:lpstr>Слайд 3</vt:lpstr>
      <vt:lpstr>Цель Расширять и систематизировать знание детей об осени, как о времени года, её признаках и явлениях. Создание условий для развития познавательных и творческих способностей детей в процессе проекта. </vt:lpstr>
      <vt:lpstr>Предполагаемый результат: </vt:lpstr>
      <vt:lpstr>    1 этап  Подготовительный      </vt:lpstr>
      <vt:lpstr>2 Этап Практический  </vt:lpstr>
      <vt:lpstr>Речевое развитие. </vt:lpstr>
      <vt:lpstr>Художественно-эстетическое развитие</vt:lpstr>
      <vt:lpstr>  Социально-коммуникативное развитие. . </vt:lpstr>
      <vt:lpstr> Взаимодействие с родителями. </vt:lpstr>
      <vt:lpstr>3 этап Заключительный  </vt:lpstr>
      <vt:lpstr>Слайд 13</vt:lpstr>
      <vt:lpstr>выставка детских работ  «Самый красивый листок»</vt:lpstr>
      <vt:lpstr>Слайд 15</vt:lpstr>
      <vt:lpstr>Слайд 16</vt:lpstr>
      <vt:lpstr>  Литература   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руки не для скуки</dc:title>
  <dc:creator>Наталья</dc:creator>
  <cp:lastModifiedBy>Наталья</cp:lastModifiedBy>
  <cp:revision>45</cp:revision>
  <dcterms:created xsi:type="dcterms:W3CDTF">2019-11-08T19:41:36Z</dcterms:created>
  <dcterms:modified xsi:type="dcterms:W3CDTF">2019-11-13T18:38:39Z</dcterms:modified>
</cp:coreProperties>
</file>