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</p:sldMasterIdLst>
  <p:sldIdLst>
    <p:sldId id="256" r:id="rId2"/>
    <p:sldId id="259" r:id="rId3"/>
    <p:sldId id="260" r:id="rId4"/>
    <p:sldId id="261" r:id="rId5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09D7"/>
    <a:srgbClr val="318CB4"/>
    <a:srgbClr val="84A6C7"/>
    <a:srgbClr val="BFD3E4"/>
    <a:srgbClr val="FFFFFF"/>
    <a:srgbClr val="F0CECD"/>
    <a:srgbClr val="BC0FD6"/>
    <a:srgbClr val="DCAC85"/>
    <a:srgbClr val="5ACDA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65" autoAdjust="0"/>
    <p:restoredTop sz="98261" autoAdjust="0"/>
  </p:normalViewPr>
  <p:slideViewPr>
    <p:cSldViewPr snapToGrid="0">
      <p:cViewPr varScale="1">
        <p:scale>
          <a:sx n="74" d="100"/>
          <a:sy n="74" d="100"/>
        </p:scale>
        <p:origin x="-90" y="-6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F2145-156A-42FF-BB80-E8D664DB7725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3B086-ECE1-477D-A8D4-2F30CBE9B0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48712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F2145-156A-42FF-BB80-E8D664DB7725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3B086-ECE1-477D-A8D4-2F30CBE9B0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78187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F2145-156A-42FF-BB80-E8D664DB7725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3B086-ECE1-477D-A8D4-2F30CBE9B0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109854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F2145-156A-42FF-BB80-E8D664DB7725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3B086-ECE1-477D-A8D4-2F30CBE9B0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074472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0CD28-F9BB-41EE-AB8A-E472E6EE3181}" type="datetimeFigureOut">
              <a:rPr lang="ru-RU"/>
              <a:pPr>
                <a:defRPr/>
              </a:pPr>
              <a:t>01.02.2021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28F03-1D97-4DFE-9ACE-10F513F4F3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50422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F2145-156A-42FF-BB80-E8D664DB7725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3B086-ECE1-477D-A8D4-2F30CBE9B0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55251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F2145-156A-42FF-BB80-E8D664DB7725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3B086-ECE1-477D-A8D4-2F30CBE9B0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04317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F2145-156A-42FF-BB80-E8D664DB7725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3B086-ECE1-477D-A8D4-2F30CBE9B0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82767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F2145-156A-42FF-BB80-E8D664DB7725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3B086-ECE1-477D-A8D4-2F30CBE9B0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00978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F2145-156A-42FF-BB80-E8D664DB7725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3B086-ECE1-477D-A8D4-2F30CBE9B0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06904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F2145-156A-42FF-BB80-E8D664DB7725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3B086-ECE1-477D-A8D4-2F30CBE9B0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0383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F2145-156A-42FF-BB80-E8D664DB7725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3B086-ECE1-477D-A8D4-2F30CBE9B0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70238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F2145-156A-42FF-BB80-E8D664DB7725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3B086-ECE1-477D-A8D4-2F30CBE9B0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8885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7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5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20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0.jpe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23" Type="http://schemas.openxmlformats.org/officeDocument/2006/relationships/image" Target="../media/image9.jpe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22" Type="http://schemas.openxmlformats.org/officeDocument/2006/relationships/image" Target="../media/image8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539" y="-1"/>
            <a:ext cx="11678478" cy="6853679"/>
          </a:xfrm>
          <a:prstGeom prst="rect">
            <a:avLst/>
          </a:prstGeom>
          <a:effectLst>
            <a:softEdge rad="431800"/>
          </a:effectLst>
        </p:spPr>
      </p:pic>
      <p:pic>
        <p:nvPicPr>
          <p:cNvPr id="1040" name="Picture 16" descr="http://www.playcast.ru/uploads/2013/11/30/6701335.png"/>
          <p:cNvPicPr>
            <a:picLocks noChangeAspect="1" noChangeArrowheads="1"/>
          </p:cNvPicPr>
          <p:nvPr userDrawn="1"/>
        </p:nvPicPr>
        <p:blipFill>
          <a:blip r:embed="rId17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194441"/>
            <a:ext cx="2476142" cy="26592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6" descr="http://img0.liveinternet.ru/images/attach/c/2/66/239/66239261_84.png"/>
          <p:cNvPicPr>
            <a:picLocks noChangeAspect="1" noChangeArrowheads="1"/>
          </p:cNvPicPr>
          <p:nvPr userDrawn="1"/>
        </p:nvPicPr>
        <p:blipFill>
          <a:blip r:embed="rId18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133" y="2485692"/>
            <a:ext cx="563496" cy="6449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mg0.liveinternet.ru/images/attach/c/2/66/239/66239261_84.png"/>
          <p:cNvPicPr>
            <a:picLocks noChangeAspect="1" noChangeArrowheads="1"/>
          </p:cNvPicPr>
          <p:nvPr userDrawn="1"/>
        </p:nvPicPr>
        <p:blipFill>
          <a:blip r:embed="rId19" cstate="screen">
            <a:lum bright="70000" contrast="-70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97193" y="4201494"/>
            <a:ext cx="721545" cy="8258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Рисунок 26"/>
          <p:cNvPicPr>
            <a:picLocks noChangeAspect="1"/>
          </p:cNvPicPr>
          <p:nvPr userDrawn="1"/>
        </p:nvPicPr>
        <p:blipFill>
          <a:blip r:embed="rId2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5948" y="4134945"/>
            <a:ext cx="515611" cy="594376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 userDrawn="1"/>
        </p:nvPicPr>
        <p:blipFill>
          <a:blip r:embed="rId2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243" y="827055"/>
            <a:ext cx="556212" cy="641179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 userDrawn="1"/>
        </p:nvPicPr>
        <p:blipFill>
          <a:blip r:embed="rId2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230" y="412257"/>
            <a:ext cx="564045" cy="650209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 userDrawn="1"/>
        </p:nvPicPr>
        <p:blipFill>
          <a:blip r:embed="rId2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68" y="1444399"/>
            <a:ext cx="825498" cy="95160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 userDrawn="1"/>
        </p:nvPicPr>
        <p:blipFill>
          <a:blip r:embed="rId2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3007" y="2506244"/>
            <a:ext cx="861284" cy="85734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F2145-156A-42FF-BB80-E8D664DB7725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33B086-ECE1-477D-A8D4-2F30CBE9B08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10834637" y="6625292"/>
            <a:ext cx="132031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b="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© Полшкова В.В., 2016</a:t>
            </a:r>
            <a:endParaRPr lang="ru-RU" sz="800" b="0" dirty="0">
              <a:solidFill>
                <a:schemeClr val="bg1"/>
              </a:solidFill>
            </a:endParaRPr>
          </a:p>
        </p:txBody>
      </p:sp>
      <p:pic>
        <p:nvPicPr>
          <p:cNvPr id="39" name="Picture 6" descr="http://img0.liveinternet.ru/images/attach/c/2/66/239/66239261_84.png"/>
          <p:cNvPicPr>
            <a:picLocks noChangeAspect="1" noChangeArrowheads="1"/>
          </p:cNvPicPr>
          <p:nvPr userDrawn="1"/>
        </p:nvPicPr>
        <p:blipFill>
          <a:blip r:embed="rId25" cstate="email">
            <a:lum bright="70000" contrast="-70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08387" y="3263595"/>
            <a:ext cx="958101" cy="10966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83478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93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Заголовок 1"/>
          <p:cNvSpPr>
            <a:spLocks noGrp="1"/>
          </p:cNvSpPr>
          <p:nvPr>
            <p:ph type="ctrTitle"/>
          </p:nvPr>
        </p:nvSpPr>
        <p:spPr>
          <a:xfrm>
            <a:off x="1524000" y="968189"/>
            <a:ext cx="9144000" cy="1893346"/>
          </a:xfrm>
        </p:spPr>
        <p:txBody>
          <a:bodyPr>
            <a:noAutofit/>
          </a:bodyPr>
          <a:lstStyle/>
          <a:p>
            <a:r>
              <a:rPr lang="ru-RU" sz="4000" b="1" i="1" dirty="0" smtClean="0">
                <a:solidFill>
                  <a:srgbClr val="3009D7"/>
                </a:solidFill>
                <a:latin typeface="Times New Roman" pitchFamily="18" charset="0"/>
                <a:ea typeface="BatangChe" pitchFamily="49" charset="-127"/>
                <a:cs typeface="Times New Roman" pitchFamily="18" charset="0"/>
              </a:rPr>
              <a:t>Новогоднее путешествие на ковре самолёте</a:t>
            </a:r>
            <a:endParaRPr lang="ru-RU" sz="4000" b="1" i="1" dirty="0">
              <a:solidFill>
                <a:srgbClr val="3009D7"/>
              </a:solidFill>
              <a:latin typeface="Times New Roman" pitchFamily="18" charset="0"/>
              <a:ea typeface="BatangChe" pitchFamily="49" charset="-127"/>
              <a:cs typeface="Times New Roman" pitchFamily="18" charset="0"/>
            </a:endParaRPr>
          </a:p>
        </p:txBody>
      </p:sp>
      <p:sp>
        <p:nvSpPr>
          <p:cNvPr id="717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86692" y="4524678"/>
            <a:ext cx="5604734" cy="1508014"/>
          </a:xfrm>
        </p:spPr>
        <p:txBody>
          <a:bodyPr>
            <a:normAutofit/>
          </a:bodyPr>
          <a:lstStyle/>
          <a:p>
            <a:r>
              <a:rPr lang="ru-RU" b="1" i="1" dirty="0" err="1" smtClean="0">
                <a:solidFill>
                  <a:srgbClr val="3009D7"/>
                </a:solidFill>
                <a:latin typeface="Times New Roman" pitchFamily="18" charset="0"/>
                <a:cs typeface="Times New Roman" pitchFamily="18" charset="0"/>
              </a:rPr>
              <a:t>Фотоотчет</a:t>
            </a:r>
            <a:r>
              <a:rPr lang="ru-RU" b="1" i="1" dirty="0" smtClean="0">
                <a:solidFill>
                  <a:srgbClr val="3009D7"/>
                </a:solidFill>
                <a:latin typeface="Times New Roman" pitchFamily="18" charset="0"/>
                <a:cs typeface="Times New Roman" pitchFamily="18" charset="0"/>
              </a:rPr>
              <a:t> о </a:t>
            </a:r>
            <a:r>
              <a:rPr lang="ru-RU" b="1" i="1" dirty="0" smtClean="0">
                <a:solidFill>
                  <a:srgbClr val="3009D7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b="1" i="1" dirty="0" smtClean="0">
                <a:solidFill>
                  <a:srgbClr val="3009D7"/>
                </a:solidFill>
                <a:latin typeface="Times New Roman" pitchFamily="18" charset="0"/>
                <a:cs typeface="Times New Roman" pitchFamily="18" charset="0"/>
              </a:rPr>
              <a:t>овогоднем </a:t>
            </a:r>
            <a:r>
              <a:rPr lang="ru-RU" b="1" i="1" dirty="0" smtClean="0">
                <a:solidFill>
                  <a:srgbClr val="3009D7"/>
                </a:solidFill>
                <a:latin typeface="Times New Roman" pitchFamily="18" charset="0"/>
                <a:cs typeface="Times New Roman" pitchFamily="18" charset="0"/>
              </a:rPr>
              <a:t>утреннике  в старшей группе №6 «Лютики»</a:t>
            </a:r>
          </a:p>
          <a:p>
            <a:endParaRPr lang="ru-RU" b="1" i="1" dirty="0" smtClean="0">
              <a:solidFill>
                <a:srgbClr val="002060"/>
              </a:solidFill>
              <a:latin typeface="Cambria" pitchFamily="18" charset="0"/>
            </a:endParaRPr>
          </a:p>
          <a:p>
            <a:endParaRPr lang="ru-RU" b="1" dirty="0">
              <a:solidFill>
                <a:srgbClr val="84A6C7"/>
              </a:solidFill>
              <a:latin typeface="Cambria" pitchFamily="18" charset="0"/>
            </a:endParaRPr>
          </a:p>
        </p:txBody>
      </p:sp>
      <p:pic>
        <p:nvPicPr>
          <p:cNvPr id="10242" name="Picture 2" descr="C:\Users\Наталья\Desktop\29101477_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61425" y="2358259"/>
            <a:ext cx="5999655" cy="44997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Заголовок 1"/>
          <p:cNvSpPr>
            <a:spLocks noGrp="1"/>
          </p:cNvSpPr>
          <p:nvPr>
            <p:ph type="ctrTitle"/>
          </p:nvPr>
        </p:nvSpPr>
        <p:spPr>
          <a:xfrm>
            <a:off x="1524000" y="489397"/>
            <a:ext cx="9144000" cy="4208728"/>
          </a:xfrm>
        </p:spPr>
        <p:txBody>
          <a:bodyPr>
            <a:noAutofit/>
          </a:bodyPr>
          <a:lstStyle/>
          <a:p>
            <a:r>
              <a:rPr lang="ru-RU" sz="2400" i="1" dirty="0" smtClean="0">
                <a:solidFill>
                  <a:srgbClr val="3009D7"/>
                </a:solidFill>
                <a:latin typeface="Times New Roman" pitchFamily="18" charset="0"/>
                <a:cs typeface="Times New Roman" pitchFamily="18" charset="0"/>
              </a:rPr>
              <a:t>Новый год – самый любимый, добрый, сказочный праздник, который ждут в каждом доме, в каждой семье. Но никто так искренне не ждёт Новогоднего чуда, волшебных превращений и приключений, как наши дети.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2000" i="1" dirty="0" smtClean="0">
                <a:solidFill>
                  <a:srgbClr val="3009D7"/>
                </a:solidFill>
                <a:latin typeface="Times New Roman" pitchFamily="18" charset="0"/>
                <a:cs typeface="Times New Roman" pitchFamily="18" charset="0"/>
              </a:rPr>
              <a:t>29.12.2020г. в  нашей группе прошёл Новогодний утренник.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solidFill>
                  <a:srgbClr val="3009D7"/>
                </a:solidFill>
                <a:latin typeface="Times New Roman" pitchFamily="18" charset="0"/>
                <a:cs typeface="Times New Roman" pitchFamily="18" charset="0"/>
              </a:rPr>
              <a:t>Подготовка началась задолго до наступления праздников. Мы (воспитатели) с детьми разучивали стихотворения, проводили беседы на тему Нового года, новогодних традиций. Музыкальный руководитель разучивала с воспитанниками песни, танцы, новогодние хороводы. Огромную работу провели по оформлению группы.</a:t>
            </a:r>
            <a:endParaRPr lang="ru-RU" sz="2000" b="1" i="1" dirty="0">
              <a:solidFill>
                <a:srgbClr val="3009D7"/>
              </a:solidFill>
              <a:latin typeface="Times New Roman" pitchFamily="18" charset="0"/>
              <a:ea typeface="BatangChe" pitchFamily="49" charset="-127"/>
              <a:cs typeface="Times New Roman" pitchFamily="18" charset="0"/>
            </a:endParaRPr>
          </a:p>
        </p:txBody>
      </p:sp>
      <p:pic>
        <p:nvPicPr>
          <p:cNvPr id="9217" name="Picture 1" descr="C:\Users\Наталья\Desktop\20210115_135522.jpg"/>
          <p:cNvPicPr>
            <a:picLocks noChangeAspect="1" noChangeArrowheads="1"/>
          </p:cNvPicPr>
          <p:nvPr/>
        </p:nvPicPr>
        <p:blipFill>
          <a:blip r:embed="rId2" cstate="print"/>
          <a:srcRect t="7583" b="8222"/>
          <a:stretch>
            <a:fillRect/>
          </a:stretch>
        </p:blipFill>
        <p:spPr bwMode="auto">
          <a:xfrm>
            <a:off x="2580201" y="4494727"/>
            <a:ext cx="1882120" cy="2157581"/>
          </a:xfrm>
          <a:prstGeom prst="rect">
            <a:avLst/>
          </a:prstGeom>
          <a:noFill/>
        </p:spPr>
      </p:pic>
      <p:pic>
        <p:nvPicPr>
          <p:cNvPr id="9219" name="Picture 3" descr="C:\Users\Наталья\Desktop\20210115_0723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00025" y="4447640"/>
            <a:ext cx="1854589" cy="2138573"/>
          </a:xfrm>
          <a:prstGeom prst="rect">
            <a:avLst/>
          </a:prstGeom>
          <a:noFill/>
        </p:spPr>
      </p:pic>
      <p:pic>
        <p:nvPicPr>
          <p:cNvPr id="9220" name="Picture 4" descr="C:\Users\Наталья\Desktop\20210114_1512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39593" y="4726546"/>
            <a:ext cx="2638096" cy="1880316"/>
          </a:xfrm>
          <a:prstGeom prst="rect">
            <a:avLst/>
          </a:prstGeom>
          <a:noFill/>
        </p:spPr>
      </p:pic>
      <p:pic>
        <p:nvPicPr>
          <p:cNvPr id="10" name="Picture 2" descr="C:\Users\Наталья\Desktop\29101477_m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487740" y="3749644"/>
            <a:ext cx="3671139" cy="27533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6375225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Заголовок 1"/>
          <p:cNvSpPr>
            <a:spLocks noGrp="1"/>
          </p:cNvSpPr>
          <p:nvPr>
            <p:ph type="ctrTitle"/>
          </p:nvPr>
        </p:nvSpPr>
        <p:spPr>
          <a:xfrm>
            <a:off x="1524000" y="420414"/>
            <a:ext cx="9144000" cy="1734207"/>
          </a:xfrm>
        </p:spPr>
        <p:txBody>
          <a:bodyPr>
            <a:noAutofit/>
          </a:bodyPr>
          <a:lstStyle/>
          <a:p>
            <a:pPr lvl="0"/>
            <a:r>
              <a:rPr lang="ru-RU" sz="2000" i="1" dirty="0" smtClean="0">
                <a:solidFill>
                  <a:srgbClr val="3009D7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 время новогоднего представления царила атмосфера праздника, волшебства, чувствовался позитивный эмоциональный настрой воспитанников.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solidFill>
                  <a:srgbClr val="3009D7"/>
                </a:solidFill>
                <a:latin typeface="Times New Roman" pitchFamily="18" charset="0"/>
                <a:cs typeface="Times New Roman" pitchFamily="18" charset="0"/>
              </a:rPr>
              <a:t>Ребята с удовольствием проявляли все свои таланты: танцевали, водили хороводы, рассказывали стихи, пели песни, играли. Путешествовали  в Антарктиду, и в«</a:t>
            </a:r>
            <a:r>
              <a:rPr lang="ru-RU" sz="2000" i="1" dirty="0" err="1" smtClean="0">
                <a:solidFill>
                  <a:srgbClr val="3009D7"/>
                </a:solidFill>
                <a:latin typeface="Times New Roman" pitchFamily="18" charset="0"/>
                <a:cs typeface="Times New Roman" pitchFamily="18" charset="0"/>
              </a:rPr>
              <a:t>Жарафрику</a:t>
            </a:r>
            <a:r>
              <a:rPr lang="ru-RU" sz="2000" i="1" dirty="0" smtClean="0">
                <a:solidFill>
                  <a:srgbClr val="3009D7"/>
                </a:solidFill>
                <a:latin typeface="Times New Roman" pitchFamily="18" charset="0"/>
                <a:cs typeface="Times New Roman" pitchFamily="18" charset="0"/>
              </a:rPr>
              <a:t>» и многое другое.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solidFill>
                <a:srgbClr val="0070C0"/>
              </a:solidFill>
              <a:latin typeface="Times New Roman" pitchFamily="18" charset="0"/>
              <a:ea typeface="BatangChe" pitchFamily="49" charset="-127"/>
              <a:cs typeface="Times New Roman" pitchFamily="18" charset="0"/>
            </a:endParaRPr>
          </a:p>
        </p:txBody>
      </p:sp>
      <p:pic>
        <p:nvPicPr>
          <p:cNvPr id="1026" name="Picture 2" descr="C:\Users\Наталья\Desktop\фото новый год\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8262" y="2328530"/>
            <a:ext cx="3177863" cy="1773348"/>
          </a:xfrm>
          <a:prstGeom prst="rect">
            <a:avLst/>
          </a:prstGeom>
          <a:noFill/>
        </p:spPr>
      </p:pic>
      <p:pic>
        <p:nvPicPr>
          <p:cNvPr id="1027" name="Picture 3" descr="C:\Users\Наталья\Desktop\фото новый год\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93823" y="2339163"/>
            <a:ext cx="3195198" cy="1807535"/>
          </a:xfrm>
          <a:prstGeom prst="rect">
            <a:avLst/>
          </a:prstGeom>
          <a:noFill/>
        </p:spPr>
      </p:pic>
      <p:pic>
        <p:nvPicPr>
          <p:cNvPr id="1028" name="Picture 4" descr="C:\Users\Наталья\Desktop\фото новый год\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95353" y="2328530"/>
            <a:ext cx="3051680" cy="1785337"/>
          </a:xfrm>
          <a:prstGeom prst="rect">
            <a:avLst/>
          </a:prstGeom>
          <a:noFill/>
        </p:spPr>
      </p:pic>
      <p:pic>
        <p:nvPicPr>
          <p:cNvPr id="1029" name="Picture 5" descr="C:\Users\Наталья\Desktop\фото новый год\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163" y="4731489"/>
            <a:ext cx="3123190" cy="1759752"/>
          </a:xfrm>
          <a:prstGeom prst="rect">
            <a:avLst/>
          </a:prstGeom>
          <a:noFill/>
        </p:spPr>
      </p:pic>
      <p:pic>
        <p:nvPicPr>
          <p:cNvPr id="1030" name="Picture 6" descr="C:\Users\Наталья\Desktop\фото новый год\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38483" y="4720857"/>
            <a:ext cx="3156002" cy="1766284"/>
          </a:xfrm>
          <a:prstGeom prst="rect">
            <a:avLst/>
          </a:prstGeom>
          <a:noFill/>
        </p:spPr>
      </p:pic>
      <p:pic>
        <p:nvPicPr>
          <p:cNvPr id="9" name="Picture 2" descr="C:\Users\Наталья\Desktop\фото дет сад\зима 2020-21\IMG-0b0e25224ecbeacb74664b4e34f04439-V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63954" y="4754057"/>
            <a:ext cx="3059860" cy="17211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076525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Заголовок 1"/>
          <p:cNvSpPr>
            <a:spLocks noGrp="1"/>
          </p:cNvSpPr>
          <p:nvPr>
            <p:ph type="ctrTitle"/>
          </p:nvPr>
        </p:nvSpPr>
        <p:spPr>
          <a:xfrm>
            <a:off x="1492469" y="294291"/>
            <a:ext cx="9711559" cy="1397876"/>
          </a:xfrm>
        </p:spPr>
        <p:txBody>
          <a:bodyPr>
            <a:noAutofit/>
          </a:bodyPr>
          <a:lstStyle/>
          <a:p>
            <a:r>
              <a:rPr lang="ru-RU" sz="2400" i="1" dirty="0" smtClean="0">
                <a:solidFill>
                  <a:srgbClr val="3009D7"/>
                </a:solidFill>
                <a:latin typeface="Times New Roman" pitchFamily="18" charset="0"/>
                <a:cs typeface="Times New Roman" pitchFamily="18" charset="0"/>
              </a:rPr>
              <a:t>Море радости и эмоций вызвали подарки</a:t>
            </a:r>
            <a:r>
              <a:rPr lang="ru-RU" sz="2400" i="1" dirty="0" smtClean="0">
                <a:solidFill>
                  <a:srgbClr val="3009D7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2400" i="1" dirty="0" smtClean="0">
                <a:solidFill>
                  <a:srgbClr val="3009D7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solidFill>
                  <a:srgbClr val="3009D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smtClean="0">
                <a:solidFill>
                  <a:srgbClr val="3009D7"/>
                </a:solidFill>
                <a:latin typeface="Times New Roman" pitchFamily="18" charset="0"/>
                <a:cs typeface="Times New Roman" pitchFamily="18" charset="0"/>
              </a:rPr>
              <a:t>врученные детям из рук самого Дедушки Мороза!</a:t>
            </a:r>
            <a:r>
              <a:rPr lang="ru-RU" sz="4400" dirty="0" smtClean="0"/>
              <a:t/>
            </a:r>
            <a:br>
              <a:rPr lang="ru-RU" sz="4400" dirty="0" smtClean="0"/>
            </a:br>
            <a:endParaRPr lang="ru-RU" sz="4400" b="1" dirty="0">
              <a:solidFill>
                <a:srgbClr val="0070C0"/>
              </a:solidFill>
              <a:latin typeface="BatangChe" pitchFamily="49" charset="-127"/>
              <a:ea typeface="BatangChe" pitchFamily="49" charset="-127"/>
            </a:endParaRPr>
          </a:p>
        </p:txBody>
      </p:sp>
      <p:pic>
        <p:nvPicPr>
          <p:cNvPr id="8195" name="Picture 3" descr="C:\Users\Наталья\Desktop\фото новый год\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22170" y="2275115"/>
            <a:ext cx="6095521" cy="3982080"/>
          </a:xfrm>
          <a:prstGeom prst="rect">
            <a:avLst/>
          </a:prstGeom>
          <a:noFill/>
        </p:spPr>
      </p:pic>
      <p:pic>
        <p:nvPicPr>
          <p:cNvPr id="8" name="Picture 2" descr="C:\Users\Наталья\Desktop\29101477_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06753" y="4123637"/>
            <a:ext cx="3413819" cy="2560364"/>
          </a:xfrm>
          <a:prstGeom prst="rect">
            <a:avLst/>
          </a:prstGeom>
          <a:noFill/>
        </p:spPr>
      </p:pic>
      <p:pic>
        <p:nvPicPr>
          <p:cNvPr id="1027" name="Picture 3" descr="C:\Users\Наталья\Desktop\фото дет сад\зима 2020-21\IMG-eb4c9457466bbb937c5843e3b1f11305-V.jpg"/>
          <p:cNvPicPr>
            <a:picLocks noChangeAspect="1" noChangeArrowheads="1"/>
          </p:cNvPicPr>
          <p:nvPr/>
        </p:nvPicPr>
        <p:blipFill>
          <a:blip r:embed="rId4" cstate="print"/>
          <a:srcRect l="21633" r="4461"/>
          <a:stretch>
            <a:fillRect/>
          </a:stretch>
        </p:blipFill>
        <p:spPr bwMode="auto">
          <a:xfrm>
            <a:off x="9503229" y="1626783"/>
            <a:ext cx="2514600" cy="2404304"/>
          </a:xfrm>
          <a:prstGeom prst="rect">
            <a:avLst/>
          </a:prstGeom>
          <a:noFill/>
        </p:spPr>
      </p:pic>
      <p:pic>
        <p:nvPicPr>
          <p:cNvPr id="1028" name="Picture 4" descr="C:\Users\Наталья\Desktop\фото дет сад\зима 2020-21\IMG-b936b34d526eed5b7c9fbd1409d6f7e7-V.jpg"/>
          <p:cNvPicPr>
            <a:picLocks noChangeAspect="1" noChangeArrowheads="1"/>
          </p:cNvPicPr>
          <p:nvPr/>
        </p:nvPicPr>
        <p:blipFill>
          <a:blip r:embed="rId5" cstate="print"/>
          <a:srcRect r="17947"/>
          <a:stretch>
            <a:fillRect/>
          </a:stretch>
        </p:blipFill>
        <p:spPr bwMode="auto">
          <a:xfrm>
            <a:off x="183224" y="1378039"/>
            <a:ext cx="2777690" cy="25757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651160767"/>
      </p:ext>
    </p:extLst>
  </p:cSld>
  <p:clrMapOvr>
    <a:masterClrMapping/>
  </p:clrMapOvr>
</p:sld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Шаблон «Музыка» 20" id="{6D77C8F9-CFCE-40FC-B5F6-435D38EE9470}" vid="{F34FA8F5-841E-40DE-8611-14AB73BA0E7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«Музыка» 20</Template>
  <TotalTime>739</TotalTime>
  <Words>111</Words>
  <Application>Microsoft Office PowerPoint</Application>
  <PresentationFormat>Произвольный</PresentationFormat>
  <Paragraphs>5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Специальное оформление</vt:lpstr>
      <vt:lpstr>Новогоднее путешествие на ковре самолёте</vt:lpstr>
      <vt:lpstr>Новый год – самый любимый, добрый, сказочный праздник, который ждут в каждом доме, в каждой семье. Но никто так искренне не ждёт Новогоднего чуда, волшебных превращений и приключений, как наши дети.    29.12.2020г. в  нашей группе прошёл Новогодний утренник. Подготовка началась задолго до наступления праздников. Мы (воспитатели) с детьми разучивали стихотворения, проводили беседы на тему Нового года, новогодних традиций. Музыкальный руководитель разучивала с воспитанниками песни, танцы, новогодние хороводы. Огромную работу провели по оформлению группы.</vt:lpstr>
      <vt:lpstr>Во время новогоднего представления царила атмосфера праздника, волшебства, чувствовался позитивный эмоциональный настрой воспитанников. Ребята с удовольствием проявляли все свои таланты: танцевали, водили хороводы, рассказывали стихи, пели песни, играли. Путешествовали  в Антарктиду, и в«Жарафрику» и многое другое. </vt:lpstr>
      <vt:lpstr>Море радости и эмоций вызвали подарки,  врученные детям из рук самого Дедушки Мороза! 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«Музыка»</dc:title>
  <dc:creator>06102014</dc:creator>
  <cp:keywords>пользовательские шаблоны;шаблоны музыка;шаблоны для создания презентации;шаблоны музыкальные</cp:keywords>
  <cp:lastModifiedBy>USER</cp:lastModifiedBy>
  <cp:revision>89</cp:revision>
  <dcterms:created xsi:type="dcterms:W3CDTF">2016-12-23T04:59:06Z</dcterms:created>
  <dcterms:modified xsi:type="dcterms:W3CDTF">2021-02-01T10:57:33Z</dcterms:modified>
</cp:coreProperties>
</file>