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Default Extension="xlsx" ContentType="application/vnd.openxmlformats-officedocument.spreadsheetml.sheet"/>
  <Override PartName="/ppt/diagrams/data2.xml" ContentType="application/vnd.openxmlformats-officedocument.drawingml.diagramData+xml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4"/>
  </p:notesMasterIdLst>
  <p:sldIdLst>
    <p:sldId id="256" r:id="rId2"/>
    <p:sldId id="259" r:id="rId3"/>
    <p:sldId id="294" r:id="rId4"/>
    <p:sldId id="286" r:id="rId5"/>
    <p:sldId id="285" r:id="rId6"/>
    <p:sldId id="258" r:id="rId7"/>
    <p:sldId id="272" r:id="rId8"/>
    <p:sldId id="275" r:id="rId9"/>
    <p:sldId id="298" r:id="rId10"/>
    <p:sldId id="292" r:id="rId11"/>
    <p:sldId id="293" r:id="rId12"/>
    <p:sldId id="276" r:id="rId13"/>
    <p:sldId id="287" r:id="rId14"/>
    <p:sldId id="288" r:id="rId15"/>
    <p:sldId id="289" r:id="rId16"/>
    <p:sldId id="270" r:id="rId17"/>
    <p:sldId id="268" r:id="rId18"/>
    <p:sldId id="290" r:id="rId19"/>
    <p:sldId id="299" r:id="rId20"/>
    <p:sldId id="278" r:id="rId21"/>
    <p:sldId id="277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42" autoAdjust="0"/>
    <p:restoredTop sz="94660"/>
  </p:normalViewPr>
  <p:slideViewPr>
    <p:cSldViewPr>
      <p:cViewPr varScale="1">
        <p:scale>
          <a:sx n="103" d="100"/>
          <a:sy n="103" d="100"/>
        </p:scale>
        <p:origin x="-210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/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5"/>
          <c:dLbls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strRef>
              <c:f>Лист1!$A$2:$A$4</c:f>
              <c:strCache>
                <c:ptCount val="3"/>
                <c:pt idx="0">
                  <c:v>Высокий 10%</c:v>
                </c:pt>
                <c:pt idx="1">
                  <c:v>Средний 30%</c:v>
                </c:pt>
                <c:pt idx="2">
                  <c:v>Низкий 60%</c:v>
                </c:pt>
              </c:strCache>
            </c:strRef>
          </c:cat>
          <c:val>
            <c:numRef>
              <c:f>Лист1!$B$2:$B$4</c:f>
              <c:numCache>
                <c:formatCode>0%</c:formatCode>
                <c:ptCount val="3"/>
                <c:pt idx="0">
                  <c:v>0.1</c:v>
                </c:pt>
                <c:pt idx="1">
                  <c:v>0.30000000000000032</c:v>
                </c:pt>
                <c:pt idx="2">
                  <c:v>0.60000000000000064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26"/>
  <c:chart>
    <c:autoTitleDeleted val="1"/>
    <c:plotArea>
      <c:layout>
        <c:manualLayout>
          <c:layoutTarget val="inner"/>
          <c:xMode val="edge"/>
          <c:yMode val="edge"/>
          <c:x val="1.8681234077101823E-2"/>
          <c:y val="0.2195317773609439"/>
          <c:w val="0.48187869201265793"/>
          <c:h val="0.64250492268354364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6"/>
          <c:dPt>
            <c:idx val="0"/>
            <c:explosion val="15"/>
          </c:dPt>
          <c:dPt>
            <c:idx val="1"/>
            <c:explosion val="19"/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1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3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6</a:t>
                    </a:r>
                    <a:r>
                      <a:rPr lang="ru-RU" smtClean="0"/>
                      <a:t>0%</a:t>
                    </a:r>
                    <a:endParaRPr lang="en-US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0%</c:formatCode>
                <c:ptCount val="3"/>
                <c:pt idx="0">
                  <c:v>0.60000000000000064</c:v>
                </c:pt>
                <c:pt idx="1">
                  <c:v>0.30000000000000032</c:v>
                </c:pt>
                <c:pt idx="2">
                  <c:v>0.1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0.1</c:v>
                </c:pt>
                <c:pt idx="1">
                  <c:v>0.30000000000000032</c:v>
                </c:pt>
                <c:pt idx="2">
                  <c:v>0.60000000000000064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0"/>
  <c:chart>
    <c:autoTitleDeleted val="1"/>
    <c:plotArea>
      <c:layout>
        <c:manualLayout>
          <c:layoutTarget val="inner"/>
          <c:xMode val="edge"/>
          <c:yMode val="edge"/>
          <c:x val="3.1898351556307644E-2"/>
          <c:y val="0.17247683305803641"/>
          <c:w val="0.49236360765782805"/>
          <c:h val="0.66742132260763865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Продажи</c:v>
                </c:pt>
              </c:strCache>
            </c:strRef>
          </c:tx>
          <c:explosion val="22"/>
          <c:dLbls>
            <c:dLbl>
              <c:idx val="0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1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4</a:t>
                    </a:r>
                    <a:r>
                      <a:rPr lang="en-US" smtClean="0"/>
                      <a:t>5</a:t>
                    </a:r>
                    <a:r>
                      <a:rPr lang="ru-RU" smtClean="0"/>
                      <a:t>%</a:t>
                    </a:r>
                    <a:endParaRPr lang="en-US"/>
                  </a:p>
                </c:rich>
              </c:tx>
              <c:showVal val="1"/>
            </c:dLbl>
            <c:dLbl>
              <c:idx val="2"/>
              <c:tx>
                <c:rich>
                  <a:bodyPr/>
                  <a:lstStyle/>
                  <a:p>
                    <a:r>
                      <a:rPr lang="en-US" baseline="0" smtClean="0">
                        <a:solidFill>
                          <a:schemeClr val="bg1"/>
                        </a:solidFill>
                      </a:rPr>
                      <a:t>5</a:t>
                    </a:r>
                    <a:r>
                      <a:rPr lang="ru-RU" smtClean="0"/>
                      <a:t>0%</a:t>
                    </a:r>
                    <a:endParaRPr lang="en-US" dirty="0"/>
                  </a:p>
                </c:rich>
              </c:tx>
              <c:showVal val="1"/>
            </c:dLbl>
            <c:txPr>
              <a:bodyPr/>
              <a:lstStyle/>
              <a:p>
                <a:pPr>
                  <a:defRPr baseline="0">
                    <a:solidFill>
                      <a:schemeClr val="bg1"/>
                    </a:solidFill>
                  </a:defRPr>
                </a:pPr>
                <a:endParaRPr lang="ru-RU"/>
              </a:p>
            </c:txPr>
            <c:showVal val="1"/>
            <c:showLeaderLines val="1"/>
          </c:dLbls>
          <c:cat>
            <c:numRef>
              <c:f>Лист1!$A$2:$A$4</c:f>
              <c:numCache>
                <c:formatCode>0%</c:formatCode>
                <c:ptCount val="3"/>
                <c:pt idx="0">
                  <c:v>0.05</c:v>
                </c:pt>
                <c:pt idx="1">
                  <c:v>0.45</c:v>
                </c:pt>
                <c:pt idx="2">
                  <c:v>0.5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0.05</c:v>
                </c:pt>
                <c:pt idx="1">
                  <c:v>0.45</c:v>
                </c:pt>
                <c:pt idx="2">
                  <c:v>0.5</c:v>
                </c:pt>
              </c:numCache>
            </c:numRef>
          </c:val>
        </c:ser>
        <c:firstSliceAng val="0"/>
      </c:pieChart>
    </c:plotArea>
    <c:plotVisOnly val="1"/>
  </c:chart>
  <c:txPr>
    <a:bodyPr/>
    <a:lstStyle/>
    <a:p>
      <a:pPr>
        <a:defRPr sz="1800"/>
      </a:pPr>
      <a:endParaRPr lang="ru-RU"/>
    </a:p>
  </c:txPr>
  <c:externalData r:id="rId1"/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50C0A39-5BB9-4560-A04C-8CAB62778E30}" type="doc">
      <dgm:prSet loTypeId="urn:microsoft.com/office/officeart/2005/8/layout/venn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0F7F2D-D873-4330-A296-6C17CA35CC86}">
      <dgm:prSet phldrT="[Текст]" custT="1"/>
      <dgm:spPr>
        <a:solidFill>
          <a:srgbClr val="0070C0">
            <a:alpha val="5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bg2">
                  <a:lumMod val="50000"/>
                </a:schemeClr>
              </a:solidFill>
            </a:rPr>
            <a:t>Интегративность</a:t>
          </a:r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ru-RU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84A3901B-5752-40AA-93FE-541160782C20}" type="parTrans" cxnId="{A857B574-CBE6-4E19-8EF9-6CFA18B254CC}">
      <dgm:prSet/>
      <dgm:spPr/>
      <dgm:t>
        <a:bodyPr/>
        <a:lstStyle/>
        <a:p>
          <a:endParaRPr lang="ru-RU"/>
        </a:p>
      </dgm:t>
    </dgm:pt>
    <dgm:pt modelId="{60BB8C54-10E2-4441-9112-5E2E8E849549}" type="sibTrans" cxnId="{A857B574-CBE6-4E19-8EF9-6CFA18B254CC}">
      <dgm:prSet/>
      <dgm:spPr/>
      <dgm:t>
        <a:bodyPr/>
        <a:lstStyle/>
        <a:p>
          <a:endParaRPr lang="ru-RU"/>
        </a:p>
      </dgm:t>
    </dgm:pt>
    <dgm:pt modelId="{9A7B8144-7044-4673-B3FC-CCD940F3AEA4}">
      <dgm:prSet phldrT="[Текст]"/>
      <dgm:spPr>
        <a:solidFill>
          <a:srgbClr val="0070C0">
            <a:alpha val="5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Непрерывность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AFE5D927-75C2-466B-A6E1-78ED21DCC052}" type="parTrans" cxnId="{16501E7B-8A4F-4EE3-9F91-818BB5F01AAF}">
      <dgm:prSet/>
      <dgm:spPr/>
      <dgm:t>
        <a:bodyPr/>
        <a:lstStyle/>
        <a:p>
          <a:endParaRPr lang="ru-RU"/>
        </a:p>
      </dgm:t>
    </dgm:pt>
    <dgm:pt modelId="{FD6CE112-184C-4B50-A3B2-ECF70B735997}" type="sibTrans" cxnId="{16501E7B-8A4F-4EE3-9F91-818BB5F01AAF}">
      <dgm:prSet/>
      <dgm:spPr/>
      <dgm:t>
        <a:bodyPr/>
        <a:lstStyle/>
        <a:p>
          <a:endParaRPr lang="ru-RU"/>
        </a:p>
      </dgm:t>
    </dgm:pt>
    <dgm:pt modelId="{6F0E3AFE-E575-4ABE-B703-58F0CA89735F}">
      <dgm:prSet phldrT="[Текст]"/>
      <dgm:spPr>
        <a:solidFill>
          <a:srgbClr val="0070C0">
            <a:alpha val="5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Включение различных анализаторов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9B60E04E-34E4-41C5-91CC-44129A5D8AC3}" type="parTrans" cxnId="{BA5329E2-1D42-47B5-A6D0-A0DD092757DD}">
      <dgm:prSet/>
      <dgm:spPr/>
      <dgm:t>
        <a:bodyPr/>
        <a:lstStyle/>
        <a:p>
          <a:endParaRPr lang="ru-RU"/>
        </a:p>
      </dgm:t>
    </dgm:pt>
    <dgm:pt modelId="{2030A434-575C-4120-BBCE-1CC7B8BD6603}" type="sibTrans" cxnId="{BA5329E2-1D42-47B5-A6D0-A0DD092757DD}">
      <dgm:prSet/>
      <dgm:spPr/>
      <dgm:t>
        <a:bodyPr/>
        <a:lstStyle/>
        <a:p>
          <a:endParaRPr lang="ru-RU"/>
        </a:p>
      </dgm:t>
    </dgm:pt>
    <dgm:pt modelId="{75E3BD0F-53C5-417A-ACE8-FB50976E9C32}">
      <dgm:prSet phldrT="[Текст]" custT="1"/>
      <dgm:spPr>
        <a:solidFill>
          <a:srgbClr val="0070C0">
            <a:alpha val="5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200" b="1" dirty="0" err="1" smtClean="0">
              <a:solidFill>
                <a:schemeClr val="bg2">
                  <a:lumMod val="50000"/>
                </a:schemeClr>
              </a:solidFill>
            </a:rPr>
            <a:t>Здоровьесбережение</a:t>
          </a:r>
          <a:endParaRPr lang="ru-RU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C6EFC502-C616-4E1B-AC99-B781EF05E956}" type="parTrans" cxnId="{91B7F0C3-75C3-474A-8E33-8FB625635EE6}">
      <dgm:prSet/>
      <dgm:spPr/>
      <dgm:t>
        <a:bodyPr/>
        <a:lstStyle/>
        <a:p>
          <a:endParaRPr lang="ru-RU"/>
        </a:p>
      </dgm:t>
    </dgm:pt>
    <dgm:pt modelId="{FD1572BF-BB3E-4FB2-9B7A-50A4754BF757}" type="sibTrans" cxnId="{91B7F0C3-75C3-474A-8E33-8FB625635EE6}">
      <dgm:prSet/>
      <dgm:spPr/>
      <dgm:t>
        <a:bodyPr/>
        <a:lstStyle/>
        <a:p>
          <a:endParaRPr lang="ru-RU"/>
        </a:p>
      </dgm:t>
    </dgm:pt>
    <dgm:pt modelId="{AEEBA799-F391-40B6-A743-937A49EA0CBD}">
      <dgm:prSet phldrT="[Текст]" custT="1"/>
      <dgm:spPr>
        <a:solidFill>
          <a:srgbClr val="0070C0">
            <a:alpha val="50000"/>
          </a:srgbClr>
        </a:solidFill>
        <a:ln>
          <a:solidFill>
            <a:schemeClr val="accent3">
              <a:lumMod val="75000"/>
            </a:schemeClr>
          </a:solidFill>
        </a:ln>
      </dgm:spPr>
      <dgm:t>
        <a:bodyPr/>
        <a:lstStyle/>
        <a:p>
          <a:r>
            <a:rPr lang="ru-RU" sz="1100" b="1" smtClean="0">
              <a:solidFill>
                <a:schemeClr val="bg2">
                  <a:lumMod val="50000"/>
                </a:schemeClr>
              </a:solidFill>
            </a:rPr>
            <a:t>Универсальность</a:t>
          </a:r>
          <a:endParaRPr lang="ru-RU" sz="1100" b="1" dirty="0">
            <a:solidFill>
              <a:schemeClr val="bg2">
                <a:lumMod val="50000"/>
              </a:schemeClr>
            </a:solidFill>
          </a:endParaRPr>
        </a:p>
      </dgm:t>
    </dgm:pt>
    <dgm:pt modelId="{156AA6DA-1338-4F20-B6E6-D9E5B495F52E}" type="parTrans" cxnId="{A6E2EC67-2A88-433D-B6E1-514D0E6A39CF}">
      <dgm:prSet/>
      <dgm:spPr/>
      <dgm:t>
        <a:bodyPr/>
        <a:lstStyle/>
        <a:p>
          <a:endParaRPr lang="ru-RU"/>
        </a:p>
      </dgm:t>
    </dgm:pt>
    <dgm:pt modelId="{70E7D17B-9568-4BD7-A6FA-E80F0738A773}" type="sibTrans" cxnId="{A6E2EC67-2A88-433D-B6E1-514D0E6A39CF}">
      <dgm:prSet/>
      <dgm:spPr/>
      <dgm:t>
        <a:bodyPr/>
        <a:lstStyle/>
        <a:p>
          <a:endParaRPr lang="ru-RU"/>
        </a:p>
      </dgm:t>
    </dgm:pt>
    <dgm:pt modelId="{3008321E-2CAE-4372-8B3F-24581C2A718E}" type="pres">
      <dgm:prSet presAssocID="{050C0A39-5BB9-4560-A04C-8CAB62778E30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36AEC0A-E217-471B-AA87-0F46FB64599E}" type="pres">
      <dgm:prSet presAssocID="{AC0F7F2D-D873-4330-A296-6C17CA35CC86}" presName="Name5" presStyleLbl="venn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BD45A8D-2C71-4182-89CF-F5EC8330D381}" type="pres">
      <dgm:prSet presAssocID="{60BB8C54-10E2-4441-9112-5E2E8E849549}" presName="space" presStyleCnt="0"/>
      <dgm:spPr/>
    </dgm:pt>
    <dgm:pt modelId="{727AD2C0-15B9-458F-A161-058FBBF9BA2D}" type="pres">
      <dgm:prSet presAssocID="{9A7B8144-7044-4673-B3FC-CCD940F3AEA4}" presName="Name5" presStyleLbl="venn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20CFAF-A936-46E5-AD1E-A3BF9D0B63DD}" type="pres">
      <dgm:prSet presAssocID="{FD6CE112-184C-4B50-A3B2-ECF70B735997}" presName="space" presStyleCnt="0"/>
      <dgm:spPr/>
    </dgm:pt>
    <dgm:pt modelId="{32F106EA-230D-46C6-9D84-46B414A5D6C9}" type="pres">
      <dgm:prSet presAssocID="{6F0E3AFE-E575-4ABE-B703-58F0CA89735F}" presName="Name5" presStyleLbl="venn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BD191B-9CE1-4F59-A5EC-711100DFC73C}" type="pres">
      <dgm:prSet presAssocID="{2030A434-575C-4120-BBCE-1CC7B8BD6603}" presName="space" presStyleCnt="0"/>
      <dgm:spPr/>
    </dgm:pt>
    <dgm:pt modelId="{D885454A-160C-474D-AF9E-E262CC5954D4}" type="pres">
      <dgm:prSet presAssocID="{75E3BD0F-53C5-417A-ACE8-FB50976E9C32}" presName="Name5" presStyleLbl="vennNode1" presStyleIdx="3" presStyleCnt="5" custScaleX="96456" custScaleY="9457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54C10DC-FAE0-4DD3-A05F-B373DB674E3C}" type="pres">
      <dgm:prSet presAssocID="{FD1572BF-BB3E-4FB2-9B7A-50A4754BF757}" presName="space" presStyleCnt="0"/>
      <dgm:spPr/>
    </dgm:pt>
    <dgm:pt modelId="{247216BA-AFBA-43B0-A9D5-20D77A0AEA59}" type="pres">
      <dgm:prSet presAssocID="{AEEBA799-F391-40B6-A743-937A49EA0CBD}" presName="Name5" presStyleLbl="vennNode1" presStyleIdx="4" presStyleCnt="5" custScaleX="90562" custScaleY="895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A5329E2-1D42-47B5-A6D0-A0DD092757DD}" srcId="{050C0A39-5BB9-4560-A04C-8CAB62778E30}" destId="{6F0E3AFE-E575-4ABE-B703-58F0CA89735F}" srcOrd="2" destOrd="0" parTransId="{9B60E04E-34E4-41C5-91CC-44129A5D8AC3}" sibTransId="{2030A434-575C-4120-BBCE-1CC7B8BD6603}"/>
    <dgm:cxn modelId="{D753112D-9234-409B-BAA6-FF3A24667262}" type="presOf" srcId="{6F0E3AFE-E575-4ABE-B703-58F0CA89735F}" destId="{32F106EA-230D-46C6-9D84-46B414A5D6C9}" srcOrd="0" destOrd="0" presId="urn:microsoft.com/office/officeart/2005/8/layout/venn3"/>
    <dgm:cxn modelId="{7652D316-2D5F-49FA-A8A8-75BB10C651EE}" type="presOf" srcId="{050C0A39-5BB9-4560-A04C-8CAB62778E30}" destId="{3008321E-2CAE-4372-8B3F-24581C2A718E}" srcOrd="0" destOrd="0" presId="urn:microsoft.com/office/officeart/2005/8/layout/venn3"/>
    <dgm:cxn modelId="{285B8423-20EA-488C-904D-B49A57447D20}" type="presOf" srcId="{9A7B8144-7044-4673-B3FC-CCD940F3AEA4}" destId="{727AD2C0-15B9-458F-A161-058FBBF9BA2D}" srcOrd="0" destOrd="0" presId="urn:microsoft.com/office/officeart/2005/8/layout/venn3"/>
    <dgm:cxn modelId="{16501E7B-8A4F-4EE3-9F91-818BB5F01AAF}" srcId="{050C0A39-5BB9-4560-A04C-8CAB62778E30}" destId="{9A7B8144-7044-4673-B3FC-CCD940F3AEA4}" srcOrd="1" destOrd="0" parTransId="{AFE5D927-75C2-466B-A6E1-78ED21DCC052}" sibTransId="{FD6CE112-184C-4B50-A3B2-ECF70B735997}"/>
    <dgm:cxn modelId="{61F9506D-C16F-4D61-9D5B-0ADBCB176518}" type="presOf" srcId="{AEEBA799-F391-40B6-A743-937A49EA0CBD}" destId="{247216BA-AFBA-43B0-A9D5-20D77A0AEA59}" srcOrd="0" destOrd="0" presId="urn:microsoft.com/office/officeart/2005/8/layout/venn3"/>
    <dgm:cxn modelId="{A6E2EC67-2A88-433D-B6E1-514D0E6A39CF}" srcId="{050C0A39-5BB9-4560-A04C-8CAB62778E30}" destId="{AEEBA799-F391-40B6-A743-937A49EA0CBD}" srcOrd="4" destOrd="0" parTransId="{156AA6DA-1338-4F20-B6E6-D9E5B495F52E}" sibTransId="{70E7D17B-9568-4BD7-A6FA-E80F0738A773}"/>
    <dgm:cxn modelId="{91B7F0C3-75C3-474A-8E33-8FB625635EE6}" srcId="{050C0A39-5BB9-4560-A04C-8CAB62778E30}" destId="{75E3BD0F-53C5-417A-ACE8-FB50976E9C32}" srcOrd="3" destOrd="0" parTransId="{C6EFC502-C616-4E1B-AC99-B781EF05E956}" sibTransId="{FD1572BF-BB3E-4FB2-9B7A-50A4754BF757}"/>
    <dgm:cxn modelId="{D363DC7E-A167-4F79-9E7E-9D72B4204E71}" type="presOf" srcId="{AC0F7F2D-D873-4330-A296-6C17CA35CC86}" destId="{A36AEC0A-E217-471B-AA87-0F46FB64599E}" srcOrd="0" destOrd="0" presId="urn:microsoft.com/office/officeart/2005/8/layout/venn3"/>
    <dgm:cxn modelId="{CD160D5A-9D1B-4FA4-8C40-2B92EEC3A0D3}" type="presOf" srcId="{75E3BD0F-53C5-417A-ACE8-FB50976E9C32}" destId="{D885454A-160C-474D-AF9E-E262CC5954D4}" srcOrd="0" destOrd="0" presId="urn:microsoft.com/office/officeart/2005/8/layout/venn3"/>
    <dgm:cxn modelId="{A857B574-CBE6-4E19-8EF9-6CFA18B254CC}" srcId="{050C0A39-5BB9-4560-A04C-8CAB62778E30}" destId="{AC0F7F2D-D873-4330-A296-6C17CA35CC86}" srcOrd="0" destOrd="0" parTransId="{84A3901B-5752-40AA-93FE-541160782C20}" sibTransId="{60BB8C54-10E2-4441-9112-5E2E8E849549}"/>
    <dgm:cxn modelId="{41AB74C3-5136-462F-82B9-C03EF61FABA0}" type="presParOf" srcId="{3008321E-2CAE-4372-8B3F-24581C2A718E}" destId="{A36AEC0A-E217-471B-AA87-0F46FB64599E}" srcOrd="0" destOrd="0" presId="urn:microsoft.com/office/officeart/2005/8/layout/venn3"/>
    <dgm:cxn modelId="{243E7F0C-6E2A-45B9-9A34-B33A79E924AB}" type="presParOf" srcId="{3008321E-2CAE-4372-8B3F-24581C2A718E}" destId="{7BD45A8D-2C71-4182-89CF-F5EC8330D381}" srcOrd="1" destOrd="0" presId="urn:microsoft.com/office/officeart/2005/8/layout/venn3"/>
    <dgm:cxn modelId="{8D1B01F6-59EF-49FA-9EAB-038CEF295E4D}" type="presParOf" srcId="{3008321E-2CAE-4372-8B3F-24581C2A718E}" destId="{727AD2C0-15B9-458F-A161-058FBBF9BA2D}" srcOrd="2" destOrd="0" presId="urn:microsoft.com/office/officeart/2005/8/layout/venn3"/>
    <dgm:cxn modelId="{85E3B16D-14BA-4078-BE01-F4826C7FC125}" type="presParOf" srcId="{3008321E-2CAE-4372-8B3F-24581C2A718E}" destId="{4220CFAF-A936-46E5-AD1E-A3BF9D0B63DD}" srcOrd="3" destOrd="0" presId="urn:microsoft.com/office/officeart/2005/8/layout/venn3"/>
    <dgm:cxn modelId="{CCCBAFB9-C036-4331-8344-E9AE7F490F62}" type="presParOf" srcId="{3008321E-2CAE-4372-8B3F-24581C2A718E}" destId="{32F106EA-230D-46C6-9D84-46B414A5D6C9}" srcOrd="4" destOrd="0" presId="urn:microsoft.com/office/officeart/2005/8/layout/venn3"/>
    <dgm:cxn modelId="{A81C72BC-9228-4D02-A9DB-A4B5ABB8436A}" type="presParOf" srcId="{3008321E-2CAE-4372-8B3F-24581C2A718E}" destId="{4CBD191B-9CE1-4F59-A5EC-711100DFC73C}" srcOrd="5" destOrd="0" presId="urn:microsoft.com/office/officeart/2005/8/layout/venn3"/>
    <dgm:cxn modelId="{19E15058-6DD1-4680-8A2F-51B5221F535E}" type="presParOf" srcId="{3008321E-2CAE-4372-8B3F-24581C2A718E}" destId="{D885454A-160C-474D-AF9E-E262CC5954D4}" srcOrd="6" destOrd="0" presId="urn:microsoft.com/office/officeart/2005/8/layout/venn3"/>
    <dgm:cxn modelId="{D1C2F739-79F4-4FCC-BFAD-5D785E1AA8CA}" type="presParOf" srcId="{3008321E-2CAE-4372-8B3F-24581C2A718E}" destId="{C54C10DC-FAE0-4DD3-A05F-B373DB674E3C}" srcOrd="7" destOrd="0" presId="urn:microsoft.com/office/officeart/2005/8/layout/venn3"/>
    <dgm:cxn modelId="{68D40EDA-A8F0-4D58-8983-95AFD95E4EE7}" type="presParOf" srcId="{3008321E-2CAE-4372-8B3F-24581C2A718E}" destId="{247216BA-AFBA-43B0-A9D5-20D77A0AEA59}" srcOrd="8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805F35A-7CC3-4C79-8810-6AAFEA9854FD}" type="doc">
      <dgm:prSet loTypeId="urn:microsoft.com/office/officeart/2005/8/layout/cycle4#2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C6145D6-D605-41D5-A972-780BC7504CA6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600" b="1" dirty="0" smtClean="0">
              <a:solidFill>
                <a:schemeClr val="bg2">
                  <a:lumMod val="50000"/>
                </a:schemeClr>
              </a:solidFill>
            </a:rPr>
            <a:t>НОД</a:t>
          </a:r>
          <a:endParaRPr lang="ru-RU" sz="1600" b="1" dirty="0">
            <a:solidFill>
              <a:schemeClr val="bg2">
                <a:lumMod val="50000"/>
              </a:schemeClr>
            </a:solidFill>
          </a:endParaRPr>
        </a:p>
      </dgm:t>
    </dgm:pt>
    <dgm:pt modelId="{3B16E7DA-9186-4666-ABF7-248D58F8CFA4}" type="parTrans" cxnId="{B157DC69-0DFF-4A6A-AEB6-523DF7E2431E}">
      <dgm:prSet/>
      <dgm:spPr/>
      <dgm:t>
        <a:bodyPr/>
        <a:lstStyle/>
        <a:p>
          <a:endParaRPr lang="ru-RU"/>
        </a:p>
      </dgm:t>
    </dgm:pt>
    <dgm:pt modelId="{DFB40DC6-F1ED-4F6B-8D9B-F832AB4B80CC}" type="sibTrans" cxnId="{B157DC69-0DFF-4A6A-AEB6-523DF7E2431E}">
      <dgm:prSet/>
      <dgm:spPr/>
      <dgm:t>
        <a:bodyPr/>
        <a:lstStyle/>
        <a:p>
          <a:endParaRPr lang="ru-RU"/>
        </a:p>
      </dgm:t>
    </dgm:pt>
    <dgm:pt modelId="{E7B56C13-4895-42BB-A060-7B51446DDE2D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Совместная деятельность</a:t>
          </a:r>
          <a:endParaRPr lang="ru-RU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8008A4EA-A550-4B24-876D-97E7C4F6B361}" type="parTrans" cxnId="{E97A389B-7A37-4F3C-865E-D05FBD0C7A9F}">
      <dgm:prSet/>
      <dgm:spPr/>
      <dgm:t>
        <a:bodyPr/>
        <a:lstStyle/>
        <a:p>
          <a:endParaRPr lang="ru-RU"/>
        </a:p>
      </dgm:t>
    </dgm:pt>
    <dgm:pt modelId="{E9D6EDBD-A831-4971-80AD-FB68758A0E34}" type="sibTrans" cxnId="{E97A389B-7A37-4F3C-865E-D05FBD0C7A9F}">
      <dgm:prSet/>
      <dgm:spPr/>
      <dgm:t>
        <a:bodyPr/>
        <a:lstStyle/>
        <a:p>
          <a:endParaRPr lang="ru-RU"/>
        </a:p>
      </dgm:t>
    </dgm:pt>
    <dgm:pt modelId="{B24A7661-5FEF-4636-8DD3-EA5B4DD1427E}">
      <dgm:prSet phldrT="[Текст]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b="1" dirty="0" smtClean="0">
              <a:solidFill>
                <a:schemeClr val="bg2">
                  <a:lumMod val="50000"/>
                </a:schemeClr>
              </a:solidFill>
            </a:rPr>
            <a:t>Самостоятельная деятельность детей</a:t>
          </a:r>
          <a:endParaRPr lang="ru-RU" b="1" dirty="0">
            <a:solidFill>
              <a:schemeClr val="bg2">
                <a:lumMod val="50000"/>
              </a:schemeClr>
            </a:solidFill>
          </a:endParaRPr>
        </a:p>
      </dgm:t>
    </dgm:pt>
    <dgm:pt modelId="{961F370A-26F1-4164-BB7A-7B8C9AEAF8E5}" type="parTrans" cxnId="{DF13D218-BD88-4E6A-95BF-F894247891AE}">
      <dgm:prSet/>
      <dgm:spPr/>
      <dgm:t>
        <a:bodyPr/>
        <a:lstStyle/>
        <a:p>
          <a:endParaRPr lang="ru-RU"/>
        </a:p>
      </dgm:t>
    </dgm:pt>
    <dgm:pt modelId="{29B0E42E-60EB-44B2-A002-7521678DF9B1}" type="sibTrans" cxnId="{DF13D218-BD88-4E6A-95BF-F894247891AE}">
      <dgm:prSet/>
      <dgm:spPr/>
      <dgm:t>
        <a:bodyPr/>
        <a:lstStyle/>
        <a:p>
          <a:endParaRPr lang="ru-RU"/>
        </a:p>
      </dgm:t>
    </dgm:pt>
    <dgm:pt modelId="{3AD5F2C2-73B3-43CF-B51C-4B476A12B502}">
      <dgm:prSet phldrT="[Текст]" custT="1"/>
      <dgm:spPr>
        <a:solidFill>
          <a:schemeClr val="accent3">
            <a:lumMod val="60000"/>
            <a:lumOff val="40000"/>
          </a:schemeClr>
        </a:solidFill>
        <a:ln>
          <a:solidFill>
            <a:srgbClr val="002060"/>
          </a:solidFill>
        </a:ln>
      </dgm:spPr>
      <dgm:t>
        <a:bodyPr/>
        <a:lstStyle/>
        <a:p>
          <a:r>
            <a:rPr lang="ru-RU" sz="1200" b="1" dirty="0" smtClean="0">
              <a:solidFill>
                <a:schemeClr val="bg2">
                  <a:lumMod val="50000"/>
                </a:schemeClr>
              </a:solidFill>
            </a:rPr>
            <a:t>Взаимодействие с родителями</a:t>
          </a:r>
          <a:endParaRPr lang="ru-RU" sz="1200" b="1" dirty="0">
            <a:solidFill>
              <a:schemeClr val="bg2">
                <a:lumMod val="50000"/>
              </a:schemeClr>
            </a:solidFill>
          </a:endParaRPr>
        </a:p>
      </dgm:t>
    </dgm:pt>
    <dgm:pt modelId="{4B70D6D6-2144-4D30-BF78-7B8D11B08957}" type="parTrans" cxnId="{D2EA7150-77D1-4862-B6B8-217128A8A408}">
      <dgm:prSet/>
      <dgm:spPr/>
      <dgm:t>
        <a:bodyPr/>
        <a:lstStyle/>
        <a:p>
          <a:endParaRPr lang="ru-RU"/>
        </a:p>
      </dgm:t>
    </dgm:pt>
    <dgm:pt modelId="{26F02292-3AED-438A-ADB7-D5A5E37E6802}" type="sibTrans" cxnId="{D2EA7150-77D1-4862-B6B8-217128A8A408}">
      <dgm:prSet/>
      <dgm:spPr/>
      <dgm:t>
        <a:bodyPr/>
        <a:lstStyle/>
        <a:p>
          <a:endParaRPr lang="ru-RU"/>
        </a:p>
      </dgm:t>
    </dgm:pt>
    <dgm:pt modelId="{F269B067-6D68-4A62-BEAB-08526068FCBF}" type="pres">
      <dgm:prSet presAssocID="{2805F35A-7CC3-4C79-8810-6AAFEA9854FD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5499A0A-4F2C-40A2-B0A4-DF912DD92154}" type="pres">
      <dgm:prSet presAssocID="{2805F35A-7CC3-4C79-8810-6AAFEA9854FD}" presName="children" presStyleCnt="0"/>
      <dgm:spPr/>
    </dgm:pt>
    <dgm:pt modelId="{BDE64A60-43E7-4C8F-B7E2-CD1541948563}" type="pres">
      <dgm:prSet presAssocID="{2805F35A-7CC3-4C79-8810-6AAFEA9854FD}" presName="childPlaceholder" presStyleCnt="0"/>
      <dgm:spPr/>
    </dgm:pt>
    <dgm:pt modelId="{C8F8F93C-6D6E-4403-A3D5-22C6080611F7}" type="pres">
      <dgm:prSet presAssocID="{2805F35A-7CC3-4C79-8810-6AAFEA9854FD}" presName="circle" presStyleCnt="0"/>
      <dgm:spPr/>
    </dgm:pt>
    <dgm:pt modelId="{BB42F0F3-9537-47F9-BE70-A827C786855B}" type="pres">
      <dgm:prSet presAssocID="{2805F35A-7CC3-4C79-8810-6AAFEA9854FD}" presName="quadrant1" presStyleLbl="node1" presStyleIdx="0" presStyleCnt="4" custLinFactNeighborX="1318" custLinFactNeighborY="1207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C56740-90E8-41AA-868C-C98525D974E0}" type="pres">
      <dgm:prSet presAssocID="{2805F35A-7CC3-4C79-8810-6AAFEA9854FD}" presName="quadrant2" presStyleLbl="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DD9D1D2-FA9B-42F6-9503-B9A8C05C1143}" type="pres">
      <dgm:prSet presAssocID="{2805F35A-7CC3-4C79-8810-6AAFEA9854FD}" presName="quadrant3" presStyleLbl="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8277EE8-8AC8-471D-8489-18D7D48F14B8}" type="pres">
      <dgm:prSet presAssocID="{2805F35A-7CC3-4C79-8810-6AAFEA9854FD}" presName="quadrant4" presStyleLbl="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6FDDB2-CA78-4CFA-940F-5F56350B5C98}" type="pres">
      <dgm:prSet presAssocID="{2805F35A-7CC3-4C79-8810-6AAFEA9854FD}" presName="quadrantPlaceholder" presStyleCnt="0"/>
      <dgm:spPr/>
    </dgm:pt>
    <dgm:pt modelId="{3B9D863E-1165-4F0A-A3DB-63F99D2313C5}" type="pres">
      <dgm:prSet presAssocID="{2805F35A-7CC3-4C79-8810-6AAFEA9854FD}" presName="center1" presStyleLbl="fgShp" presStyleIdx="0" presStyleCnt="2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  <dgm:pt modelId="{E65C79A3-F386-4C48-818F-DDCBF8FE2FCC}" type="pres">
      <dgm:prSet presAssocID="{2805F35A-7CC3-4C79-8810-6AAFEA9854FD}" presName="center2" presStyleLbl="fgShp" presStyleIdx="1" presStyleCnt="2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ru-RU"/>
        </a:p>
      </dgm:t>
    </dgm:pt>
  </dgm:ptLst>
  <dgm:cxnLst>
    <dgm:cxn modelId="{F446B95D-5098-4D35-A5DB-C15536DD01BC}" type="presOf" srcId="{3AD5F2C2-73B3-43CF-B51C-4B476A12B502}" destId="{98277EE8-8AC8-471D-8489-18D7D48F14B8}" srcOrd="0" destOrd="0" presId="urn:microsoft.com/office/officeart/2005/8/layout/cycle4#2"/>
    <dgm:cxn modelId="{B157DC69-0DFF-4A6A-AEB6-523DF7E2431E}" srcId="{2805F35A-7CC3-4C79-8810-6AAFEA9854FD}" destId="{AC6145D6-D605-41D5-A972-780BC7504CA6}" srcOrd="0" destOrd="0" parTransId="{3B16E7DA-9186-4666-ABF7-248D58F8CFA4}" sibTransId="{DFB40DC6-F1ED-4F6B-8D9B-F832AB4B80CC}"/>
    <dgm:cxn modelId="{78ECE93B-F45E-46F8-831D-D88D4AD1EFA2}" type="presOf" srcId="{2805F35A-7CC3-4C79-8810-6AAFEA9854FD}" destId="{F269B067-6D68-4A62-BEAB-08526068FCBF}" srcOrd="0" destOrd="0" presId="urn:microsoft.com/office/officeart/2005/8/layout/cycle4#2"/>
    <dgm:cxn modelId="{E97A389B-7A37-4F3C-865E-D05FBD0C7A9F}" srcId="{2805F35A-7CC3-4C79-8810-6AAFEA9854FD}" destId="{E7B56C13-4895-42BB-A060-7B51446DDE2D}" srcOrd="1" destOrd="0" parTransId="{8008A4EA-A550-4B24-876D-97E7C4F6B361}" sibTransId="{E9D6EDBD-A831-4971-80AD-FB68758A0E34}"/>
    <dgm:cxn modelId="{D2EA7150-77D1-4862-B6B8-217128A8A408}" srcId="{2805F35A-7CC3-4C79-8810-6AAFEA9854FD}" destId="{3AD5F2C2-73B3-43CF-B51C-4B476A12B502}" srcOrd="3" destOrd="0" parTransId="{4B70D6D6-2144-4D30-BF78-7B8D11B08957}" sibTransId="{26F02292-3AED-438A-ADB7-D5A5E37E6802}"/>
    <dgm:cxn modelId="{F58501DC-8F29-4D65-8F56-2A0CF3622405}" type="presOf" srcId="{E7B56C13-4895-42BB-A060-7B51446DDE2D}" destId="{14C56740-90E8-41AA-868C-C98525D974E0}" srcOrd="0" destOrd="0" presId="urn:microsoft.com/office/officeart/2005/8/layout/cycle4#2"/>
    <dgm:cxn modelId="{DF13D218-BD88-4E6A-95BF-F894247891AE}" srcId="{2805F35A-7CC3-4C79-8810-6AAFEA9854FD}" destId="{B24A7661-5FEF-4636-8DD3-EA5B4DD1427E}" srcOrd="2" destOrd="0" parTransId="{961F370A-26F1-4164-BB7A-7B8C9AEAF8E5}" sibTransId="{29B0E42E-60EB-44B2-A002-7521678DF9B1}"/>
    <dgm:cxn modelId="{51BBDB88-3260-4A2E-B3E0-65E4D9E81BDF}" type="presOf" srcId="{AC6145D6-D605-41D5-A972-780BC7504CA6}" destId="{BB42F0F3-9537-47F9-BE70-A827C786855B}" srcOrd="0" destOrd="0" presId="urn:microsoft.com/office/officeart/2005/8/layout/cycle4#2"/>
    <dgm:cxn modelId="{7DF604D4-A46D-4787-BDD5-20A41B1BF6EC}" type="presOf" srcId="{B24A7661-5FEF-4636-8DD3-EA5B4DD1427E}" destId="{0DD9D1D2-FA9B-42F6-9503-B9A8C05C1143}" srcOrd="0" destOrd="0" presId="urn:microsoft.com/office/officeart/2005/8/layout/cycle4#2"/>
    <dgm:cxn modelId="{DB82F4DE-5EA2-4F63-813A-B8BF2B35520C}" type="presParOf" srcId="{F269B067-6D68-4A62-BEAB-08526068FCBF}" destId="{25499A0A-4F2C-40A2-B0A4-DF912DD92154}" srcOrd="0" destOrd="0" presId="urn:microsoft.com/office/officeart/2005/8/layout/cycle4#2"/>
    <dgm:cxn modelId="{4E07C7DE-9991-4700-A306-07C67C98E7BC}" type="presParOf" srcId="{25499A0A-4F2C-40A2-B0A4-DF912DD92154}" destId="{BDE64A60-43E7-4C8F-B7E2-CD1541948563}" srcOrd="0" destOrd="0" presId="urn:microsoft.com/office/officeart/2005/8/layout/cycle4#2"/>
    <dgm:cxn modelId="{3D281C55-6D9A-444A-A24C-626A0D997B03}" type="presParOf" srcId="{F269B067-6D68-4A62-BEAB-08526068FCBF}" destId="{C8F8F93C-6D6E-4403-A3D5-22C6080611F7}" srcOrd="1" destOrd="0" presId="urn:microsoft.com/office/officeart/2005/8/layout/cycle4#2"/>
    <dgm:cxn modelId="{6D590482-391E-4F86-8678-24FE34F59310}" type="presParOf" srcId="{C8F8F93C-6D6E-4403-A3D5-22C6080611F7}" destId="{BB42F0F3-9537-47F9-BE70-A827C786855B}" srcOrd="0" destOrd="0" presId="urn:microsoft.com/office/officeart/2005/8/layout/cycle4#2"/>
    <dgm:cxn modelId="{32C81C4D-0D84-4ED2-8076-9F86CEB252BA}" type="presParOf" srcId="{C8F8F93C-6D6E-4403-A3D5-22C6080611F7}" destId="{14C56740-90E8-41AA-868C-C98525D974E0}" srcOrd="1" destOrd="0" presId="urn:microsoft.com/office/officeart/2005/8/layout/cycle4#2"/>
    <dgm:cxn modelId="{51B209E0-EBD9-47DC-93CA-867BB02CC1FE}" type="presParOf" srcId="{C8F8F93C-6D6E-4403-A3D5-22C6080611F7}" destId="{0DD9D1D2-FA9B-42F6-9503-B9A8C05C1143}" srcOrd="2" destOrd="0" presId="urn:microsoft.com/office/officeart/2005/8/layout/cycle4#2"/>
    <dgm:cxn modelId="{47A40CFD-16CA-47F5-9594-B45CB1404519}" type="presParOf" srcId="{C8F8F93C-6D6E-4403-A3D5-22C6080611F7}" destId="{98277EE8-8AC8-471D-8489-18D7D48F14B8}" srcOrd="3" destOrd="0" presId="urn:microsoft.com/office/officeart/2005/8/layout/cycle4#2"/>
    <dgm:cxn modelId="{705D5236-BA24-45BA-833C-EDCE05B8B6BC}" type="presParOf" srcId="{C8F8F93C-6D6E-4403-A3D5-22C6080611F7}" destId="{EE6FDDB2-CA78-4CFA-940F-5F56350B5C98}" srcOrd="4" destOrd="0" presId="urn:microsoft.com/office/officeart/2005/8/layout/cycle4#2"/>
    <dgm:cxn modelId="{56F4BA9E-0EEC-47A1-B764-24FFD33E8897}" type="presParOf" srcId="{F269B067-6D68-4A62-BEAB-08526068FCBF}" destId="{3B9D863E-1165-4F0A-A3DB-63F99D2313C5}" srcOrd="2" destOrd="0" presId="urn:microsoft.com/office/officeart/2005/8/layout/cycle4#2"/>
    <dgm:cxn modelId="{0A1AE031-178C-4078-BAA1-C5DFB75F0F00}" type="presParOf" srcId="{F269B067-6D68-4A62-BEAB-08526068FCBF}" destId="{E65C79A3-F386-4C48-818F-DDCBF8FE2FCC}" srcOrd="3" destOrd="0" presId="urn:microsoft.com/office/officeart/2005/8/layout/cycle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36AEC0A-E217-471B-AA87-0F46FB64599E}">
      <dsp:nvSpPr>
        <dsp:cNvPr id="0" name=""/>
        <dsp:cNvSpPr/>
      </dsp:nvSpPr>
      <dsp:spPr>
        <a:xfrm>
          <a:off x="1561" y="1140073"/>
          <a:ext cx="2245816" cy="224581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95" tIns="15240" rIns="12359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2">
                  <a:lumMod val="50000"/>
                </a:schemeClr>
              </a:solidFill>
            </a:rPr>
            <a:t>Интегративность</a:t>
          </a: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 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561" y="1140073"/>
        <a:ext cx="2245816" cy="2245816"/>
      </dsp:txXfrm>
    </dsp:sp>
    <dsp:sp modelId="{727AD2C0-15B9-458F-A161-058FBBF9BA2D}">
      <dsp:nvSpPr>
        <dsp:cNvPr id="0" name=""/>
        <dsp:cNvSpPr/>
      </dsp:nvSpPr>
      <dsp:spPr>
        <a:xfrm>
          <a:off x="1798214" y="1140073"/>
          <a:ext cx="2245816" cy="224581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95" tIns="17780" rIns="1235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50000"/>
                </a:schemeClr>
              </a:solidFill>
            </a:rPr>
            <a:t>Непрерывность</a:t>
          </a:r>
          <a:endParaRPr lang="ru-RU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1798214" y="1140073"/>
        <a:ext cx="2245816" cy="2245816"/>
      </dsp:txXfrm>
    </dsp:sp>
    <dsp:sp modelId="{32F106EA-230D-46C6-9D84-46B414A5D6C9}">
      <dsp:nvSpPr>
        <dsp:cNvPr id="0" name=""/>
        <dsp:cNvSpPr/>
      </dsp:nvSpPr>
      <dsp:spPr>
        <a:xfrm>
          <a:off x="3594867" y="1140073"/>
          <a:ext cx="2245816" cy="2245816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95" tIns="17780" rIns="123595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chemeClr val="bg2">
                  <a:lumMod val="50000"/>
                </a:schemeClr>
              </a:solidFill>
            </a:rPr>
            <a:t>Включение различных анализаторов</a:t>
          </a:r>
          <a:endParaRPr lang="ru-RU" sz="14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3594867" y="1140073"/>
        <a:ext cx="2245816" cy="2245816"/>
      </dsp:txXfrm>
    </dsp:sp>
    <dsp:sp modelId="{D885454A-160C-474D-AF9E-E262CC5954D4}">
      <dsp:nvSpPr>
        <dsp:cNvPr id="0" name=""/>
        <dsp:cNvSpPr/>
      </dsp:nvSpPr>
      <dsp:spPr>
        <a:xfrm>
          <a:off x="5391520" y="1200957"/>
          <a:ext cx="2166224" cy="2124048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95" tIns="15240" rIns="123595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err="1" smtClean="0">
              <a:solidFill>
                <a:schemeClr val="bg2">
                  <a:lumMod val="50000"/>
                </a:schemeClr>
              </a:solidFill>
            </a:rPr>
            <a:t>Здоровьесбережение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5391520" y="1200957"/>
        <a:ext cx="2166224" cy="2124048"/>
      </dsp:txXfrm>
    </dsp:sp>
    <dsp:sp modelId="{247216BA-AFBA-43B0-A9D5-20D77A0AEA59}">
      <dsp:nvSpPr>
        <dsp:cNvPr id="0" name=""/>
        <dsp:cNvSpPr/>
      </dsp:nvSpPr>
      <dsp:spPr>
        <a:xfrm>
          <a:off x="7108582" y="1257001"/>
          <a:ext cx="2033856" cy="2011959"/>
        </a:xfrm>
        <a:prstGeom prst="ellipse">
          <a:avLst/>
        </a:prstGeom>
        <a:solidFill>
          <a:srgbClr val="0070C0">
            <a:alpha val="50000"/>
          </a:srgbClr>
        </a:solidFill>
        <a:ln w="25400" cap="flat" cmpd="sng" algn="ctr">
          <a:solidFill>
            <a:schemeClr val="accent3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123595" tIns="13970" rIns="123595" bIns="1397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b="1" kern="1200" smtClean="0">
              <a:solidFill>
                <a:schemeClr val="bg2">
                  <a:lumMod val="50000"/>
                </a:schemeClr>
              </a:solidFill>
            </a:rPr>
            <a:t>Универсальность</a:t>
          </a:r>
          <a:endParaRPr lang="ru-RU" sz="11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7108582" y="1257001"/>
        <a:ext cx="2033856" cy="2011959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B42F0F3-9537-47F9-BE70-A827C786855B}">
      <dsp:nvSpPr>
        <dsp:cNvPr id="0" name=""/>
        <dsp:cNvSpPr/>
      </dsp:nvSpPr>
      <dsp:spPr>
        <a:xfrm>
          <a:off x="2135627" y="281633"/>
          <a:ext cx="1959741" cy="1959741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113792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b="1" kern="1200" dirty="0" smtClean="0">
              <a:solidFill>
                <a:schemeClr val="bg2">
                  <a:lumMod val="50000"/>
                </a:schemeClr>
              </a:solidFill>
            </a:rPr>
            <a:t>НОД</a:t>
          </a:r>
          <a:endParaRPr lang="ru-RU" sz="1600" b="1" kern="1200" dirty="0">
            <a:solidFill>
              <a:schemeClr val="bg2">
                <a:lumMod val="50000"/>
              </a:schemeClr>
            </a:solidFill>
          </a:endParaRPr>
        </a:p>
      </dsp:txBody>
      <dsp:txXfrm>
        <a:off x="2135627" y="281633"/>
        <a:ext cx="1959741" cy="1959741"/>
      </dsp:txXfrm>
    </dsp:sp>
    <dsp:sp modelId="{14C56740-90E8-41AA-868C-C98525D974E0}">
      <dsp:nvSpPr>
        <dsp:cNvPr id="0" name=""/>
        <dsp:cNvSpPr/>
      </dsp:nvSpPr>
      <dsp:spPr>
        <a:xfrm rot="5400000">
          <a:off x="4160059" y="257979"/>
          <a:ext cx="1959741" cy="1959741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Совместная деятельность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 rot="5400000">
        <a:off x="4160059" y="257979"/>
        <a:ext cx="1959741" cy="1959741"/>
      </dsp:txXfrm>
    </dsp:sp>
    <dsp:sp modelId="{0DD9D1D2-FA9B-42F6-9503-B9A8C05C1143}">
      <dsp:nvSpPr>
        <dsp:cNvPr id="0" name=""/>
        <dsp:cNvSpPr/>
      </dsp:nvSpPr>
      <dsp:spPr>
        <a:xfrm rot="10800000">
          <a:off x="4160059" y="2308241"/>
          <a:ext cx="1959741" cy="1959741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Самостоятельная деятельность детей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 rot="10800000">
        <a:off x="4160059" y="2308241"/>
        <a:ext cx="1959741" cy="1959741"/>
      </dsp:txXfrm>
    </dsp:sp>
    <dsp:sp modelId="{98277EE8-8AC8-471D-8489-18D7D48F14B8}">
      <dsp:nvSpPr>
        <dsp:cNvPr id="0" name=""/>
        <dsp:cNvSpPr/>
      </dsp:nvSpPr>
      <dsp:spPr>
        <a:xfrm rot="16200000">
          <a:off x="2109798" y="2308241"/>
          <a:ext cx="1959741" cy="1959741"/>
        </a:xfrm>
        <a:prstGeom prst="pieWedge">
          <a:avLst/>
        </a:prstGeom>
        <a:solidFill>
          <a:schemeClr val="accent3">
            <a:lumMod val="60000"/>
            <a:lumOff val="40000"/>
          </a:schemeClr>
        </a:solidFill>
        <a:ln w="25400" cap="flat" cmpd="sng" algn="ctr">
          <a:solidFill>
            <a:srgbClr val="00206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5344" tIns="85344" rIns="85344" bIns="85344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b="1" kern="1200" dirty="0" smtClean="0">
              <a:solidFill>
                <a:schemeClr val="bg2">
                  <a:lumMod val="50000"/>
                </a:schemeClr>
              </a:solidFill>
            </a:rPr>
            <a:t>Взаимодействие с родителями</a:t>
          </a:r>
          <a:endParaRPr lang="ru-RU" sz="1200" b="1" kern="1200" dirty="0">
            <a:solidFill>
              <a:schemeClr val="bg2">
                <a:lumMod val="50000"/>
              </a:schemeClr>
            </a:solidFill>
          </a:endParaRPr>
        </a:p>
      </dsp:txBody>
      <dsp:txXfrm rot="16200000">
        <a:off x="2109798" y="2308241"/>
        <a:ext cx="1959741" cy="1959741"/>
      </dsp:txXfrm>
    </dsp:sp>
    <dsp:sp modelId="{3B9D863E-1165-4F0A-A3DB-63F99D2313C5}">
      <dsp:nvSpPr>
        <dsp:cNvPr id="0" name=""/>
        <dsp:cNvSpPr/>
      </dsp:nvSpPr>
      <dsp:spPr>
        <a:xfrm>
          <a:off x="3776484" y="1855644"/>
          <a:ext cx="676631" cy="588375"/>
        </a:xfrm>
        <a:prstGeom prst="circularArrow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65C79A3-F386-4C48-818F-DDCBF8FE2FCC}">
      <dsp:nvSpPr>
        <dsp:cNvPr id="0" name=""/>
        <dsp:cNvSpPr/>
      </dsp:nvSpPr>
      <dsp:spPr>
        <a:xfrm rot="10800000">
          <a:off x="3776484" y="2081942"/>
          <a:ext cx="676631" cy="588375"/>
        </a:xfrm>
        <a:prstGeom prst="circularArrow">
          <a:avLst/>
        </a:prstGeom>
        <a:solidFill>
          <a:schemeClr val="accent4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2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155AD85-1B58-49C4-8A4C-ED4D37F65BA8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CE0E29-71D5-4046-8C00-A7ABEDF61FE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CE0E29-71D5-4046-8C00-A7ABEDF61FE2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92B2D4-1A59-402C-B7AB-FE7724B4DB74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A5E69B-2C1E-433B-94FB-1988FD844A8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04.05.2016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ransition>
    <p:plus/>
  </p:transition>
  <p:timing>
    <p:tnLst>
      <p:par>
        <p:cTn id="1" dur="indefinite" restart="never" nodeType="tmRoot"/>
      </p:par>
    </p:tnLst>
  </p:timing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9.jpeg"/><Relationship Id="rId4" Type="http://schemas.openxmlformats.org/officeDocument/2006/relationships/image" Target="../media/image28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hyperlink" Target="http://crr7bor.ru/" TargetMode="External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ext.spb.ru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smaylik-academy.ru/" TargetMode="Externa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786182" y="1428736"/>
            <a:ext cx="5357818" cy="2143140"/>
          </a:xfrm>
        </p:spPr>
        <p:txBody>
          <a:bodyPr>
            <a:noAutofit/>
          </a:bodyPr>
          <a:lstStyle/>
          <a:p>
            <a:pPr algn="ctr"/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Куртина Наталья Павловна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воспитатель высшей квалификационной категории 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педагогический стаж работы -20 лет</a:t>
            </a:r>
            <a:endParaRPr lang="ru-RU" sz="1800" dirty="0">
              <a:solidFill>
                <a:schemeClr val="bg2">
                  <a:lumMod val="50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4810" y="4000504"/>
            <a:ext cx="4705326" cy="2214578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Профессиональное кредо:</a:t>
            </a:r>
          </a:p>
          <a:p>
            <a:pPr algn="ctr"/>
            <a:r>
              <a:rPr lang="ru-RU" b="1" i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вместе с детьми расту, развиваюсь и многократно проживаю самое счастливое время- детство.</a:t>
            </a:r>
          </a:p>
          <a:p>
            <a:pPr algn="ctr"/>
            <a:endParaRPr lang="ru-RU" b="1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Городской округ г.Бор</a:t>
            </a:r>
          </a:p>
          <a:p>
            <a:pPr algn="ctr"/>
            <a:r>
              <a:rPr lang="ru-RU" sz="14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2016 г</a:t>
            </a:r>
            <a:endParaRPr lang="ru-RU" sz="1500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00034" y="260648"/>
            <a:ext cx="821537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 Центр развития ребенка – детский сад № 7 </a:t>
            </a:r>
          </a:p>
        </p:txBody>
      </p:sp>
      <p:pic>
        <p:nvPicPr>
          <p:cNvPr id="7" name="Рисунок 6" descr="NGmT390mcW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2933073" cy="472456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642918"/>
            <a:ext cx="7772400" cy="3571458"/>
          </a:xfrm>
        </p:spPr>
        <p:txBody>
          <a:bodyPr>
            <a:normAutofit/>
          </a:bodyPr>
          <a:lstStyle/>
          <a:p>
            <a:pPr algn="ctr" fontAlgn="t">
              <a:spcBef>
                <a:spcPts val="0"/>
              </a:spcBef>
            </a:pPr>
            <a:r>
              <a:rPr lang="ru-RU" b="1" dirty="0" smtClean="0">
                <a:solidFill>
                  <a:schemeClr val="accent4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Методики и технологии</a:t>
            </a:r>
          </a:p>
          <a:p>
            <a:pPr algn="ctr" fontAlgn="t">
              <a:spcBef>
                <a:spcPts val="0"/>
              </a:spcBef>
            </a:pPr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а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00166" y="1285860"/>
            <a:ext cx="6015054" cy="5122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14356"/>
            <a:ext cx="7772400" cy="5357850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Пополнение предметно-пространственной среды</a:t>
            </a:r>
            <a:endParaRPr lang="ru-RU" sz="2400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1285860"/>
            <a:ext cx="7858180" cy="540543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85852" y="3500438"/>
            <a:ext cx="214314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Настенная модель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857620" y="3643314"/>
            <a:ext cx="192882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Река времени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214678" y="5929330"/>
            <a:ext cx="30003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smtClean="0">
                <a:solidFill>
                  <a:schemeClr val="bg1"/>
                </a:solidFill>
              </a:rPr>
              <a:t>Модель </a:t>
            </a:r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ru-RU" sz="1600" dirty="0" smtClean="0">
                <a:solidFill>
                  <a:schemeClr val="bg1"/>
                </a:solidFill>
              </a:rPr>
              <a:t>Правила безопасности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786446" y="3429000"/>
            <a:ext cx="314327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Центр экспериментирования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500166" y="6072206"/>
            <a:ext cx="15716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Мнемодорожки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3568" y="332656"/>
            <a:ext cx="7803180" cy="5882426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Схема построения дидактического материала</a:t>
            </a:r>
          </a:p>
          <a:p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IMG_243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824" y="980728"/>
            <a:ext cx="3214711" cy="47541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244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1714488"/>
            <a:ext cx="2599734" cy="40005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4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429388" y="1714488"/>
            <a:ext cx="2500330" cy="40446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79512" y="6093296"/>
            <a:ext cx="88569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dirty="0" err="1" smtClean="0">
                <a:solidFill>
                  <a:schemeClr val="bg1"/>
                </a:solidFill>
              </a:rPr>
              <a:t>Мнемотаблица</a:t>
            </a:r>
            <a:r>
              <a:rPr lang="ru-RU" sz="1600" dirty="0" smtClean="0">
                <a:solidFill>
                  <a:schemeClr val="bg1"/>
                </a:solidFill>
              </a:rPr>
              <a:t> «Транспорт»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пппа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357166"/>
            <a:ext cx="3571900" cy="258815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Рисунок2првапп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29190" y="357166"/>
            <a:ext cx="3793916" cy="25928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Рисунок3вавав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3500438"/>
            <a:ext cx="3617341" cy="261616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ррпа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3429000"/>
            <a:ext cx="3820844" cy="26432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8" name="TextBox 7"/>
          <p:cNvSpPr txBox="1"/>
          <p:nvPr/>
        </p:nvSpPr>
        <p:spPr>
          <a:xfrm>
            <a:off x="1000100" y="3000372"/>
            <a:ext cx="342902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Составление </a:t>
            </a:r>
            <a:r>
              <a:rPr lang="ru-RU" sz="1600" dirty="0" err="1" smtClean="0">
                <a:solidFill>
                  <a:schemeClr val="bg1"/>
                </a:solidFill>
              </a:rPr>
              <a:t>мнемодорожек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429256" y="3000372"/>
            <a:ext cx="33575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err="1" smtClean="0">
                <a:solidFill>
                  <a:schemeClr val="bg1"/>
                </a:solidFill>
              </a:rPr>
              <a:t>Зарисовывание</a:t>
            </a:r>
            <a:r>
              <a:rPr lang="ru-RU" sz="1600" dirty="0" smtClean="0">
                <a:solidFill>
                  <a:schemeClr val="bg1"/>
                </a:solidFill>
              </a:rPr>
              <a:t> </a:t>
            </a:r>
            <a:r>
              <a:rPr lang="ru-RU" sz="1600" dirty="0" err="1" smtClean="0">
                <a:solidFill>
                  <a:schemeClr val="bg1"/>
                </a:solidFill>
              </a:rPr>
              <a:t>мнемодорожек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214414" y="6215082"/>
            <a:ext cx="28575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Просмотр энциклопедий</a:t>
            </a:r>
            <a:endParaRPr lang="ru-RU" sz="1600" dirty="0">
              <a:solidFill>
                <a:schemeClr val="bg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500694" y="6215082"/>
            <a:ext cx="328614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chemeClr val="bg1"/>
                </a:solidFill>
              </a:rPr>
              <a:t>Игра </a:t>
            </a:r>
            <a:r>
              <a:rPr lang="en-US" sz="1600" dirty="0" smtClean="0">
                <a:solidFill>
                  <a:schemeClr val="bg1"/>
                </a:solidFill>
              </a:rPr>
              <a:t>“</a:t>
            </a:r>
            <a:r>
              <a:rPr lang="ru-RU" sz="1600" dirty="0" smtClean="0">
                <a:solidFill>
                  <a:schemeClr val="bg1"/>
                </a:solidFill>
              </a:rPr>
              <a:t>Тактильные дощечки</a:t>
            </a:r>
            <a:r>
              <a:rPr lang="en-US" sz="1600" dirty="0" smtClean="0">
                <a:solidFill>
                  <a:schemeClr val="bg1"/>
                </a:solidFill>
              </a:rPr>
              <a:t>”</a:t>
            </a:r>
            <a:endParaRPr lang="ru-RU" sz="16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39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59602" y="1152047"/>
            <a:ext cx="2304886" cy="17728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243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156176" y="3717032"/>
            <a:ext cx="2691923" cy="22512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IMG_24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7504" y="3717032"/>
            <a:ext cx="2786082" cy="22759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439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03848" y="3717032"/>
            <a:ext cx="2714644" cy="22814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2446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179512" y="1124744"/>
            <a:ext cx="2137454" cy="17281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430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885619" y="1340768"/>
            <a:ext cx="3310045" cy="13681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dirty="0" err="1" smtClean="0">
                <a:solidFill>
                  <a:schemeClr val="bg2">
                    <a:lumMod val="75000"/>
                  </a:schemeClr>
                </a:solidFill>
                <a:latin typeface="+mn-lt"/>
              </a:rPr>
              <a:t>Мнемотаблицы</a:t>
            </a:r>
            <a:endParaRPr lang="ru-RU" dirty="0">
              <a:solidFill>
                <a:schemeClr val="bg2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67544" y="3068960"/>
            <a:ext cx="15933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Сказки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563888" y="3140968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Времена года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804248" y="3212976"/>
            <a:ext cx="221036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Стихи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979712" y="6381328"/>
            <a:ext cx="4752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</a:rPr>
              <a:t>Предметный мир</a:t>
            </a:r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857232"/>
            <a:ext cx="7772400" cy="5286412"/>
          </a:xfrm>
        </p:spPr>
        <p:txBody>
          <a:bodyPr/>
          <a:lstStyle/>
          <a:p>
            <a:pPr lvl="0" algn="ctr">
              <a:buClr>
                <a:srgbClr val="0BD0D9"/>
              </a:buClr>
            </a:pPr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Взаимодействие с родителями</a:t>
            </a:r>
          </a:p>
          <a:p>
            <a:pPr marL="457200" lvl="0" indent="-457200">
              <a:buClr>
                <a:srgbClr val="0BD0D9"/>
              </a:buClr>
            </a:pPr>
            <a:endParaRPr lang="ru-RU" sz="2800" b="1" dirty="0" smtClean="0">
              <a:solidFill>
                <a:srgbClr val="10CF9B">
                  <a:lumMod val="40000"/>
                  <a:lumOff val="6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1. Сайт ДОО.</a:t>
            </a: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Консультации, буклеты.</a:t>
            </a: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Игровой практикум.</a:t>
            </a: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4. Видеотека группы.</a:t>
            </a: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5. Открытые просмотры занятий.</a:t>
            </a:r>
          </a:p>
          <a:p>
            <a:pPr marL="457200" lvl="0" indent="-457200">
              <a:buClr>
                <a:srgbClr val="0BD0D9"/>
              </a:buClr>
            </a:pP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6. ЦОР.</a:t>
            </a:r>
          </a:p>
          <a:p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28596" y="928670"/>
            <a:ext cx="8358246" cy="5500726"/>
          </a:xfrm>
        </p:spPr>
        <p:txBody>
          <a:bodyPr>
            <a:normAutofit/>
          </a:bodyPr>
          <a:lstStyle/>
          <a:p>
            <a:pPr algn="ctr"/>
            <a:r>
              <a:rPr lang="ru-RU" sz="2800" b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 ЭТАП</a:t>
            </a:r>
          </a:p>
          <a:p>
            <a:pPr algn="ctr"/>
            <a:endParaRPr lang="ru-RU" sz="28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Диаграмма 3"/>
          <p:cNvGraphicFramePr/>
          <p:nvPr/>
        </p:nvGraphicFramePr>
        <p:xfrm>
          <a:off x="1259632" y="1700808"/>
          <a:ext cx="4320480" cy="35141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5" name="Диаграмма 4"/>
          <p:cNvGraphicFramePr/>
          <p:nvPr/>
        </p:nvGraphicFramePr>
        <p:xfrm>
          <a:off x="4355976" y="1916832"/>
          <a:ext cx="4573710" cy="34409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Заголовок 1"/>
          <p:cNvSpPr>
            <a:spLocks noGrp="1"/>
          </p:cNvSpPr>
          <p:nvPr>
            <p:ph type="body" idx="1"/>
          </p:nvPr>
        </p:nvSpPr>
        <p:spPr>
          <a:xfrm>
            <a:off x="785786" y="928670"/>
            <a:ext cx="7772400" cy="5429288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Результативность </a:t>
            </a:r>
          </a:p>
          <a:p>
            <a:pPr algn="ctr"/>
            <a:endParaRPr lang="ru-RU" sz="24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расширился круг знаний об окружающем мире;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появилось желание пересказывать тексты, придумывать интересные истории;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появился интерес к заучиванию стихов и </a:t>
            </a:r>
            <a:r>
              <a:rPr lang="ru-RU" sz="2400" dirty="0" err="1" smtClean="0">
                <a:solidFill>
                  <a:schemeClr val="bg1"/>
                </a:solidFill>
              </a:rPr>
              <a:t>потешек</a:t>
            </a:r>
            <a:r>
              <a:rPr lang="ru-RU" sz="2400" dirty="0" smtClean="0">
                <a:solidFill>
                  <a:schemeClr val="bg1"/>
                </a:solidFill>
              </a:rPr>
              <a:t>, скороговорок, загадок;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словарный запас вышел на более высокий уровень;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400" dirty="0" smtClean="0">
                <a:solidFill>
                  <a:schemeClr val="bg1"/>
                </a:solidFill>
              </a:rPr>
              <a:t>полученные знания дети отражают в сюжетно-ролевых играх и рисунках.</a:t>
            </a:r>
            <a:endParaRPr lang="ru-R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_20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908720"/>
            <a:ext cx="2841446" cy="30718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357554" y="2214554"/>
            <a:ext cx="2500330" cy="17689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241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57158" y="4214818"/>
            <a:ext cx="3571900" cy="23574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23528" y="1052736"/>
            <a:ext cx="2726254" cy="297523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Рисунок 9" descr="IMG_238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14290"/>
            <a:ext cx="2286016" cy="171451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Рисунок6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5072066" y="4214818"/>
            <a:ext cx="3857652" cy="23665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786182" y="285728"/>
            <a:ext cx="3357586" cy="500066"/>
          </a:xfrm>
        </p:spPr>
        <p:txBody>
          <a:bodyPr/>
          <a:lstStyle/>
          <a:p>
            <a:r>
              <a:rPr lang="ru-RU" sz="32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Новизна</a:t>
            </a:r>
            <a:endParaRPr lang="ru-RU" sz="32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5536" y="1124744"/>
            <a:ext cx="8291264" cy="5447528"/>
          </a:xfrm>
        </p:spPr>
        <p:txBody>
          <a:bodyPr>
            <a:normAutofit/>
          </a:bodyPr>
          <a:lstStyle/>
          <a:p>
            <a:pPr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Разработка структурной модели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мнемотаблиц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по образовательным областям.</a:t>
            </a:r>
          </a:p>
          <a:p>
            <a:pPr>
              <a:buClr>
                <a:schemeClr val="bg1">
                  <a:lumMod val="95000"/>
                  <a:lumOff val="5000"/>
                </a:schemeClr>
              </a:buClr>
              <a:buFont typeface="Wingdings" pitchFamily="2" charset="2"/>
              <a:buChar char="ü"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Создание картотеки </a:t>
            </a:r>
            <a:r>
              <a:rPr lang="ru-RU" dirty="0" err="1" smtClean="0">
                <a:solidFill>
                  <a:schemeClr val="bg2">
                    <a:lumMod val="50000"/>
                  </a:schemeClr>
                </a:solidFill>
              </a:rPr>
              <a:t>мнемотаблиц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</a:rPr>
              <a:t> для детей.</a:t>
            </a:r>
          </a:p>
          <a:p>
            <a:pPr>
              <a:buFont typeface="Wingdings" pitchFamily="2" charset="2"/>
              <a:buChar char="q"/>
            </a:pPr>
            <a:endParaRPr lang="ru-RU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8" name="Рисунок 7" descr="IMG_454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14348" y="2357430"/>
            <a:ext cx="3429024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Рисунок 8" descr="IMG_45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2066" y="2357430"/>
            <a:ext cx="3414216" cy="25717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1" name="Рисунок 10" descr="IMG_455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1472" y="5143512"/>
            <a:ext cx="3695372" cy="150571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Рисунок 11" descr="IMG_455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929190" y="5143512"/>
            <a:ext cx="3685203" cy="150019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736"/>
            <a:ext cx="7905776" cy="4071966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Тема работы :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«Использование мнемотехники в образовательном процессе </a:t>
            </a:r>
            <a:b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44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для детей старшего дошкольного  возраста»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  <a:t/>
            </a:r>
            <a:br>
              <a:rPr lang="ru-RU" dirty="0" smtClean="0">
                <a:solidFill>
                  <a:schemeClr val="bg2">
                    <a:lumMod val="50000"/>
                  </a:schemeClr>
                </a:solidFill>
                <a:effectLst/>
              </a:rPr>
            </a:br>
            <a:endParaRPr lang="ru-RU" dirty="0">
              <a:solidFill>
                <a:schemeClr val="bg2">
                  <a:lumMod val="50000"/>
                </a:schemeClr>
              </a:solidFill>
              <a:effectLst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785794"/>
            <a:ext cx="7772400" cy="5715040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800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Транслируемость</a:t>
            </a: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практических достижений</a:t>
            </a:r>
          </a:p>
          <a:p>
            <a:endParaRPr lang="ru-RU" sz="2400" dirty="0" smtClean="0"/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Педагогический совет. Творческий отчет на тему «Использование мнемотехники в образовательном процессе».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Мастер-класс для начинающих педагогов.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Родительское собрание «Развитие памяти с использованием мнемотехники».</a:t>
            </a:r>
          </a:p>
          <a:p>
            <a:r>
              <a:rPr 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Распространение опыта работы через сайт ДОО </a:t>
            </a:r>
            <a:r>
              <a:rPr lang="en-US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"/>
              </a:rPr>
              <a:t>http://crr7bor.ru/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alt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Участие в конкурсе «Моя педагогическая инициатива» в рамках проекта «Педагог будущего».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Участие во всероссийском творческом интернет - конкурсе «Лучшая презентация к уроку» по теме «Будь осторожен с огнём» 2015 г.</a:t>
            </a:r>
          </a:p>
          <a:p>
            <a:r>
              <a:rPr lang="ru-RU" altLang="ru-RU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Открытый показ для молодых специалистов проекта по пожарной безопасности 2015 г.</a:t>
            </a:r>
          </a:p>
          <a:p>
            <a:r>
              <a:rPr lang="ru-RU" sz="2400" dirty="0" smtClean="0">
                <a:solidFill>
                  <a:schemeClr val="bg2">
                    <a:lumMod val="50000"/>
                  </a:schemeClr>
                </a:solidFill>
              </a:rPr>
              <a:t> </a:t>
            </a:r>
          </a:p>
          <a:p>
            <a:endParaRPr lang="ru-RU" altLang="ru-RU" sz="2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altLang="ru-RU" sz="2400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4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57158" y="714356"/>
            <a:ext cx="8572560" cy="5857916"/>
          </a:xfrm>
        </p:spPr>
        <p:txBody>
          <a:bodyPr>
            <a:normAutofit fontScale="92500" lnSpcReduction="20000"/>
          </a:bodyPr>
          <a:lstStyle/>
          <a:p>
            <a:pPr algn="ctr"/>
            <a:r>
              <a:rPr lang="ru-RU" sz="26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Список  литературы :</a:t>
            </a:r>
            <a:endParaRPr lang="ru-RU" sz="2600" dirty="0" smtClean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Большова Т.В. Учимся по сказке. Развитие мышления дошкольников с помощью мнемотехники. СПб.,2005.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Белоусова Л.Е. Удивительные истории. Санкт-Петербург 2003 г.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Бодрова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И. Технология развития памяти. Обруч №3 1999 г. с 33-35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Венгер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Л.В. Угадай как нас зовут. Москва 1995 г.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 Ребенок и окружающий мир. М.: ТЦ «Сфера», 2005.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Дыбина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О.В. Игровые технологии ознакомления дошкольников с предметным миром. М.: ТЦ «Сфера», 2008.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7. </a:t>
            </a:r>
            <a:r>
              <a:rPr lang="ru-RU" dirty="0" err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Крухлет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М.В. Дошкольник и рукотворный мир. Санкт-Петербург 2002г.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Ткаченко Т.А. Использование схем в составлении описательных рассказов / Дошкольное воспитание.1990. №10. С.16-21.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Широких Т.Д. Учим стихи – развиваем память / Ребёнок в детском саду. 2004. №2. С.59-62.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10.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3"/>
              </a:rPr>
              <a:t>http://ext.spb.ru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;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11.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http://www.maam.ru; </a:t>
            </a: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12.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http://smaylik-academy.ru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u="sng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endParaRPr lang="ru-RU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13. </a:t>
            </a:r>
            <a:r>
              <a:rPr lang="ru-RU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http://www.moluch.ru.</a:t>
            </a: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000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hlinkClick r:id="rId3"/>
            </a:endParaRPr>
          </a:p>
          <a:p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3"/>
          <p:cNvSpPr>
            <a:spLocks noGrp="1"/>
          </p:cNvSpPr>
          <p:nvPr>
            <p:ph type="subTitle" idx="4294967295"/>
          </p:nvPr>
        </p:nvSpPr>
        <p:spPr>
          <a:xfrm>
            <a:off x="539552" y="2348880"/>
            <a:ext cx="8208912" cy="3888432"/>
          </a:xfrm>
        </p:spPr>
        <p:txBody>
          <a:bodyPr>
            <a:normAutofit fontScale="55000" lnSpcReduction="20000"/>
          </a:bodyPr>
          <a:lstStyle/>
          <a:p>
            <a:pPr algn="ctr">
              <a:buNone/>
            </a:pP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Телефон: 2-19-83</a:t>
            </a:r>
          </a:p>
          <a:p>
            <a:pPr algn="ctr">
              <a:buNone/>
            </a:pP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Факс: 2-19-83</a:t>
            </a:r>
          </a:p>
          <a:p>
            <a:pPr algn="ctr">
              <a:buNone/>
            </a:pP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Эл. почта: shhes@yandex.ru</a:t>
            </a:r>
          </a:p>
          <a:p>
            <a:pPr algn="ctr">
              <a:buNone/>
            </a:pP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Сайт: </a:t>
            </a:r>
            <a:r>
              <a:rPr lang="ru-RU" sz="65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crr7bor.ru</a:t>
            </a:r>
          </a:p>
          <a:p>
            <a:pPr algn="ctr">
              <a:buNone/>
            </a:pPr>
            <a:endParaRPr lang="ru-RU" sz="86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городской </a:t>
            </a: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округ г.Бор</a:t>
            </a:r>
          </a:p>
          <a:p>
            <a:pPr algn="ctr">
              <a:buNone/>
            </a:pPr>
            <a:r>
              <a:rPr lang="ru-RU" sz="25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2016 г. </a:t>
            </a:r>
          </a:p>
          <a:p>
            <a:pPr algn="ctr">
              <a:buNone/>
            </a:pPr>
            <a:r>
              <a:rPr lang="ru-RU" dirty="0" smtClean="0"/>
              <a:t> </a:t>
            </a:r>
          </a:p>
          <a:p>
            <a:pPr algn="ctr"/>
            <a:endParaRPr lang="ru-RU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 idx="4294967295"/>
          </p:nvPr>
        </p:nvSpPr>
        <p:spPr>
          <a:xfrm>
            <a:off x="457200" y="457200"/>
            <a:ext cx="8291264" cy="1315616"/>
          </a:xfrm>
          <a:ln>
            <a:noFill/>
          </a:ln>
        </p:spPr>
        <p:txBody>
          <a:bodyPr>
            <a:normAutofit fontScale="90000"/>
          </a:bodyPr>
          <a:lstStyle/>
          <a:p>
            <a:pPr algn="ctr"/>
            <a: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МБДОУ </a:t>
            </a:r>
            <a:r>
              <a:rPr lang="ru-RU" sz="49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Ц</a:t>
            </a:r>
            <a: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РР №7</a:t>
            </a:r>
            <a:br>
              <a:rPr lang="ru-RU" sz="4900" b="1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/>
              <a:t> </a:t>
            </a:r>
            <a:endParaRPr lang="ru-RU" sz="5300" b="1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785794"/>
            <a:ext cx="8042176" cy="5786478"/>
          </a:xfrm>
        </p:spPr>
        <p:txBody>
          <a:bodyPr>
            <a:normAutofit lnSpcReduction="10000"/>
          </a:bodyPr>
          <a:lstStyle/>
          <a:p>
            <a:pPr algn="ctr"/>
            <a:r>
              <a:rPr lang="ru-RU" sz="32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Актуальность</a:t>
            </a:r>
          </a:p>
          <a:p>
            <a:pPr algn="ctr"/>
            <a:endParaRPr lang="ru-RU" sz="2400" b="1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Федеральный Закон «Об образовании в РФ» </a:t>
            </a:r>
          </a:p>
          <a:p>
            <a:pPr>
              <a:buFont typeface="Wingdings" pitchFamily="2" charset="2"/>
              <a:buChar char="ü"/>
            </a:pPr>
            <a:r>
              <a:rPr lang="ru-RU" alt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ФГОС ДО </a:t>
            </a:r>
          </a:p>
          <a:p>
            <a:pPr algn="just"/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     Одной из наиболее значимых проблем современной психолого-педагогической науки является проблема формирования творческой, активной личности, готовой принять и адаптироваться к тем инновационным процессам, которые характеризует современный социум.</a:t>
            </a:r>
          </a:p>
          <a:p>
            <a:pPr algn="just"/>
            <a:endParaRPr lang="ru-RU" dirty="0" smtClean="0"/>
          </a:p>
          <a:p>
            <a:pPr algn="just"/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Дошкольный возраст </a:t>
            </a:r>
            <a:r>
              <a:rPr lang="ru-RU" sz="2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- это возраст образных форм сознания и основным средством, которым ребенок овладевает в этом возрасте, являются образные средства: сенсорные эталоны, различные символы и знаки (модели, схемы, таблицы и т.п.)</a:t>
            </a:r>
          </a:p>
          <a:p>
            <a:pPr algn="ctr"/>
            <a:endParaRPr lang="ru-RU" dirty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5286388"/>
            <a:ext cx="7772400" cy="785818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Ж. Пиаже                                          Л. </a:t>
            </a:r>
            <a:r>
              <a:rPr lang="ru-RU" b="1" dirty="0" err="1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Венгер</a:t>
            </a:r>
            <a:endParaRPr lang="ru-RU" b="1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wenger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143504" y="1142984"/>
            <a:ext cx="2740885" cy="3964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piage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142984"/>
            <a:ext cx="2857500" cy="3971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571472" y="548680"/>
            <a:ext cx="7772400" cy="5809278"/>
          </a:xfrm>
        </p:spPr>
        <p:txBody>
          <a:bodyPr>
            <a:normAutofit/>
          </a:bodyPr>
          <a:lstStyle/>
          <a:p>
            <a:pPr algn="just">
              <a:buNone/>
            </a:pPr>
            <a:endParaRPr lang="ru-RU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Память</a:t>
            </a:r>
            <a:r>
              <a:rPr lang="ru-RU" sz="2400" dirty="0" smtClean="0"/>
              <a:t> </a:t>
            </a:r>
            <a:r>
              <a:rPr lang="ru-RU" sz="2400" dirty="0" smtClean="0">
                <a:solidFill>
                  <a:schemeClr val="bg1"/>
                </a:solidFill>
              </a:rPr>
              <a:t>- одно из необходимых  условий для полноценного развития.</a:t>
            </a:r>
          </a:p>
          <a:p>
            <a:pPr>
              <a:buNone/>
            </a:pPr>
            <a:endParaRPr lang="ru-RU" sz="2400" dirty="0" smtClean="0">
              <a:solidFill>
                <a:schemeClr val="bg1"/>
              </a:solidFill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Развивать память </a:t>
            </a:r>
            <a:r>
              <a:rPr lang="ru-RU" sz="2400" dirty="0" smtClean="0">
                <a:solidFill>
                  <a:schemeClr val="bg1"/>
                </a:solidFill>
              </a:rPr>
              <a:t>- значит ,обеспечить развитие всей умственной деятельности дошкольника. Развитие памяти неразрывно связанно с развитием мышления.</a:t>
            </a:r>
          </a:p>
          <a:p>
            <a:pPr>
              <a:buFont typeface="Arial" pitchFamily="34" charset="0"/>
              <a:buChar char="•"/>
            </a:pPr>
            <a:endParaRPr lang="ru-RU" sz="2400" dirty="0" smtClean="0"/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 Мнемотехника» </a:t>
            </a:r>
            <a:r>
              <a:rPr lang="ru-RU" sz="2400" dirty="0" smtClean="0">
                <a:solidFill>
                  <a:schemeClr val="bg1"/>
                </a:solidFill>
              </a:rPr>
              <a:t>(мнемоника)- техника запоминания.</a:t>
            </a: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 smtClean="0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1071546"/>
            <a:ext cx="7772400" cy="5214974"/>
          </a:xfrm>
        </p:spPr>
        <p:txBody>
          <a:bodyPr>
            <a:noAutofit/>
          </a:bodyPr>
          <a:lstStyle/>
          <a:p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Цель:  </a:t>
            </a: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создание и апробация системы по использованию мнемотехники в образовательном процессе в совместной и самостоятельной деятельности.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Задачи: 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связной речи, расширению и обогащению словарного запаса детей;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основные психические процессы - память, внимание, образное мышление;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развивать умение с помощью графической аналогии понимать и объяснять предметы и явления окружающего мира;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способствовать развитию творческих способностей детей, умению самим составлять схемы и воспроизводить их;</a:t>
            </a:r>
          </a:p>
          <a:p>
            <a:pPr>
              <a:buClr>
                <a:schemeClr val="bg2">
                  <a:lumMod val="50000"/>
                </a:schemeClr>
              </a:buClr>
              <a:buFont typeface="Wingdings" pitchFamily="2" charset="2"/>
              <a:buChar char="ü"/>
            </a:pPr>
            <a:r>
              <a:rPr lang="ru-RU" sz="20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воспитание коммуникабельности , умение делиться накопленной информацией.</a:t>
            </a:r>
            <a:endParaRPr lang="ru-RU" sz="2000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71538" y="1214422"/>
            <a:ext cx="7286676" cy="4572032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Дидактические принципы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>
            <p:extLst>
              <p:ext uri="{D42A27DB-BD31-4B8C-83A1-F6EECF244321}">
                <p14:modId xmlns="" xmlns:p14="http://schemas.microsoft.com/office/powerpoint/2010/main" val="1301591927"/>
              </p:ext>
            </p:extLst>
          </p:nvPr>
        </p:nvGraphicFramePr>
        <p:xfrm>
          <a:off x="0" y="1600200"/>
          <a:ext cx="91440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14348" y="571480"/>
            <a:ext cx="7772400" cy="5715040"/>
          </a:xfrm>
        </p:spPr>
        <p:txBody>
          <a:bodyPr/>
          <a:lstStyle/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 ЭТАП</a:t>
            </a:r>
          </a:p>
          <a:p>
            <a:pPr algn="ctr"/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Аналитический</a:t>
            </a:r>
          </a:p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Педагогическое обследование воспитанников</a:t>
            </a: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solidFill>
                <a:schemeClr val="accent4">
                  <a:lumMod val="40000"/>
                  <a:lumOff val="6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1571604" y="2071678"/>
          <a:ext cx="6096000" cy="4286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 ЭТАП</a:t>
            </a: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dirty="0" smtClean="0">
                <a:solidFill>
                  <a:schemeClr val="bg2">
                    <a:lumMod val="50000"/>
                  </a:schemeClr>
                </a:solidFill>
                <a:latin typeface="+mn-lt"/>
              </a:rPr>
              <a:t>Направления работы</a:t>
            </a:r>
            <a:endParaRPr lang="ru-RU" sz="2800" dirty="0">
              <a:solidFill>
                <a:schemeClr val="bg2">
                  <a:lumMod val="50000"/>
                </a:schemeClr>
              </a:solidFill>
              <a:latin typeface="+mn-lt"/>
            </a:endParaRPr>
          </a:p>
        </p:txBody>
      </p:sp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813754080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01413234"/>
      </p:ext>
    </p:extLst>
  </p:cSld>
  <p:clrMapOvr>
    <a:masterClrMapping/>
  </p:clrMapOvr>
  <p:transition>
    <p:plus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2227</TotalTime>
  <Words>686</Words>
  <Application>Microsoft Office PowerPoint</Application>
  <PresentationFormat>Экран (4:3)</PresentationFormat>
  <Paragraphs>126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Апекс</vt:lpstr>
      <vt:lpstr>Куртина Наталья Павловна   воспитатель высшей квалификационной категории   педагогический стаж работы -20 лет</vt:lpstr>
      <vt:lpstr>Тема работы :  «Использование мнемотехники в образовательном процессе  для детей старшего дошкольного  возраста» </vt:lpstr>
      <vt:lpstr>Слайд 3</vt:lpstr>
      <vt:lpstr>Слайд 4</vt:lpstr>
      <vt:lpstr>Слайд 5</vt:lpstr>
      <vt:lpstr>Слайд 6</vt:lpstr>
      <vt:lpstr>Слайд 7</vt:lpstr>
      <vt:lpstr>Слайд 8</vt:lpstr>
      <vt:lpstr>2 ЭТАП Направления работы</vt:lpstr>
      <vt:lpstr>Слайд 10</vt:lpstr>
      <vt:lpstr>Слайд 11</vt:lpstr>
      <vt:lpstr>Слайд 12</vt:lpstr>
      <vt:lpstr>Слайд 13</vt:lpstr>
      <vt:lpstr>Мнемотаблицы</vt:lpstr>
      <vt:lpstr>Слайд 15</vt:lpstr>
      <vt:lpstr>Слайд 16</vt:lpstr>
      <vt:lpstr>Слайд 17</vt:lpstr>
      <vt:lpstr>Слайд 18</vt:lpstr>
      <vt:lpstr>Новизна</vt:lpstr>
      <vt:lpstr>Слайд 20</vt:lpstr>
      <vt:lpstr>Слайд 21</vt:lpstr>
      <vt:lpstr> МБДОУ ЦРР №7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Наталья</dc:creator>
  <cp:lastModifiedBy>USER</cp:lastModifiedBy>
  <cp:revision>227</cp:revision>
  <dcterms:created xsi:type="dcterms:W3CDTF">2014-11-09T16:26:38Z</dcterms:created>
  <dcterms:modified xsi:type="dcterms:W3CDTF">2016-05-04T06:25:51Z</dcterms:modified>
</cp:coreProperties>
</file>